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0" r:id="rId2"/>
    <p:sldId id="282" r:id="rId3"/>
    <p:sldId id="286" r:id="rId4"/>
    <p:sldId id="287" r:id="rId5"/>
    <p:sldId id="284" r:id="rId6"/>
    <p:sldId id="289" r:id="rId7"/>
    <p:sldId id="265" r:id="rId8"/>
    <p:sldId id="266" r:id="rId9"/>
    <p:sldId id="263" r:id="rId10"/>
    <p:sldId id="262" r:id="rId11"/>
    <p:sldId id="290" r:id="rId12"/>
    <p:sldId id="273" r:id="rId13"/>
    <p:sldId id="272" r:id="rId14"/>
    <p:sldId id="269" r:id="rId15"/>
    <p:sldId id="271" r:id="rId16"/>
    <p:sldId id="270" r:id="rId17"/>
    <p:sldId id="276" r:id="rId18"/>
    <p:sldId id="277" r:id="rId19"/>
    <p:sldId id="279" r:id="rId20"/>
    <p:sldId id="291" r:id="rId21"/>
    <p:sldId id="280" r:id="rId22"/>
    <p:sldId id="288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545B-5E35-4C96-8B6D-7CF8BE9803D3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672E-8534-4D44-AB26-D0C1DE09F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type, we think of tunable. </a:t>
            </a:r>
            <a:r>
              <a:rPr lang="en-US" baseline="0" dirty="0" err="1" smtClean="0"/>
              <a:t>Colomb</a:t>
            </a:r>
            <a:r>
              <a:rPr lang="en-US" baseline="0" dirty="0" smtClean="0"/>
              <a:t> blockade,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A9CB-DC2F-4A92-AC82-99D48EBCCD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type, we think of tunable. </a:t>
            </a:r>
            <a:r>
              <a:rPr lang="en-US" baseline="0" dirty="0" err="1" smtClean="0"/>
              <a:t>Colomb</a:t>
            </a:r>
            <a:r>
              <a:rPr lang="en-US" baseline="0" dirty="0" smtClean="0"/>
              <a:t> blockade,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A9CB-DC2F-4A92-AC82-99D48EBCCD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A9CB-DC2F-4A92-AC82-99D48EBCCD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Ø"/>
              <a:defRPr/>
            </a:lvl1pPr>
            <a:lvl2pPr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Wingdings" pitchFamily="2" charset="2"/>
              <a:buChar char="Ø"/>
              <a:defRPr sz="32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Arial" pitchFamily="34" charset="0"/>
              <a:buChar char="•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1A8C-709A-4449-83AC-4F5F44264FBD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2F41-5F3A-4979-9996-DB40116C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wmf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648200"/>
            <a:ext cx="2606113" cy="15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43852" cy="179864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Single-gate non-adiabatic </a:t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quantized charge pumps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LU_logo_Universisty_of_Latv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1"/>
            <a:ext cx="4106861" cy="11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524750" y="0"/>
            <a:ext cx="1619250" cy="170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8596" y="6019800"/>
            <a:ext cx="835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lv-LV" dirty="0"/>
              <a:t> </a:t>
            </a:r>
            <a:r>
              <a:rPr lang="en-US" dirty="0" smtClean="0"/>
              <a:t>International Conference on Quantum Metrology, </a:t>
            </a:r>
            <a:br>
              <a:rPr lang="en-US" dirty="0" smtClean="0"/>
            </a:br>
            <a:r>
              <a:rPr lang="en-US" dirty="0" err="1" smtClean="0"/>
              <a:t>Poznań</a:t>
            </a:r>
            <a:r>
              <a:rPr lang="en-US" dirty="0" smtClean="0"/>
              <a:t>,  Poland, </a:t>
            </a:r>
            <a:r>
              <a:rPr lang="en-US" dirty="0" smtClean="0">
                <a:latin typeface="+mn-lt"/>
              </a:rPr>
              <a:t>May 13</a:t>
            </a:r>
            <a:r>
              <a:rPr lang="en-US" baseline="30000" dirty="0" smtClean="0"/>
              <a:t>t</a:t>
            </a:r>
            <a:r>
              <a:rPr lang="en-US" baseline="30000" dirty="0"/>
              <a:t>h</a:t>
            </a:r>
            <a:r>
              <a:rPr lang="en-US" dirty="0" smtClean="0">
                <a:latin typeface="+mn-lt"/>
              </a:rPr>
              <a:t> , </a:t>
            </a:r>
            <a:r>
              <a:rPr lang="lv-LV" dirty="0" smtClean="0">
                <a:latin typeface="+mn-lt"/>
              </a:rPr>
              <a:t>201</a:t>
            </a:r>
            <a:r>
              <a:rPr lang="en-US" dirty="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55588"/>
            <a:ext cx="11096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ESF_pilnais_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184150"/>
            <a:ext cx="17145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43625" y="1143000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600" i="1" dirty="0">
                <a:latin typeface="+mn-lt"/>
              </a:rPr>
              <a:t>Datorzinātnes lietojumi un tās saiknes ar kvantu fiziku</a:t>
            </a:r>
            <a:endParaRPr lang="en-US" i="1" dirty="0">
              <a:latin typeface="+mn-lt"/>
            </a:endParaRPr>
          </a:p>
        </p:txBody>
      </p:sp>
      <p:pic>
        <p:nvPicPr>
          <p:cNvPr id="14" name="Picture 4" descr="www.et.put.poznan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343400"/>
            <a:ext cx="2852207" cy="2133600"/>
          </a:xfrm>
          <a:prstGeom prst="rect">
            <a:avLst/>
          </a:prstGeom>
          <a:noFill/>
        </p:spPr>
      </p:pic>
      <p:sp>
        <p:nvSpPr>
          <p:cNvPr id="17" name="Subtitle 18"/>
          <p:cNvSpPr>
            <a:spLocks noGrp="1"/>
          </p:cNvSpPr>
          <p:nvPr>
            <p:ph type="subTitle" idx="1"/>
          </p:nvPr>
        </p:nvSpPr>
        <p:spPr>
          <a:xfrm>
            <a:off x="1043608" y="3733800"/>
            <a:ext cx="7338392" cy="22832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Vyacheslavs</a:t>
            </a:r>
            <a:r>
              <a:rPr lang="en-US" sz="2400" dirty="0" smtClean="0">
                <a:solidFill>
                  <a:schemeClr val="tx2"/>
                </a:solidFill>
              </a:rPr>
              <a:t> (</a:t>
            </a:r>
            <a:r>
              <a:rPr lang="lv-LV" sz="2400" dirty="0" smtClean="0">
                <a:solidFill>
                  <a:schemeClr val="tx2"/>
                </a:solidFill>
              </a:rPr>
              <a:t>Slava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r>
              <a:rPr lang="lv-LV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Kashcheyevs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University of Latvia, Riga, Latvia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Collaboration: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Bernd </a:t>
            </a:r>
            <a:r>
              <a:rPr lang="en-US" sz="2400" dirty="0" err="1" smtClean="0">
                <a:solidFill>
                  <a:schemeClr val="tx2"/>
                </a:solidFill>
              </a:rPr>
              <a:t>Kästner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PTB, </a:t>
            </a:r>
            <a:r>
              <a:rPr lang="en-US" sz="1800" dirty="0" err="1" smtClean="0">
                <a:solidFill>
                  <a:schemeClr val="tx2"/>
                </a:solidFill>
              </a:rPr>
              <a:t>Braunschweig</a:t>
            </a:r>
            <a:r>
              <a:rPr lang="en-US" sz="1800" dirty="0" smtClean="0">
                <a:solidFill>
                  <a:schemeClr val="tx2"/>
                </a:solidFill>
              </a:rPr>
              <a:t>, Germany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lv-LV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</a:t>
            </a:r>
            <a:r>
              <a:rPr lang="en-US" dirty="0" err="1" smtClean="0"/>
              <a:t>vs</a:t>
            </a:r>
            <a:r>
              <a:rPr lang="en-US" dirty="0" smtClean="0"/>
              <a:t> single-gate pumping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267494" y="3009900"/>
            <a:ext cx="2515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4267200"/>
            <a:ext cx="28956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19200" y="2667000"/>
            <a:ext cx="1752600" cy="1524000"/>
          </a:xfrm>
          <a:custGeom>
            <a:avLst/>
            <a:gdLst>
              <a:gd name="connsiteX0" fmla="*/ 0 w 1983544"/>
              <a:gd name="connsiteY0" fmla="*/ 0 h 1828800"/>
              <a:gd name="connsiteX1" fmla="*/ 745587 w 1983544"/>
              <a:gd name="connsiteY1" fmla="*/ 1026942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720969 w 1983544"/>
              <a:gd name="connsiteY1" fmla="*/ 10245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544" h="1828800">
                <a:moveTo>
                  <a:pt x="0" y="0"/>
                </a:moveTo>
                <a:cubicBezTo>
                  <a:pt x="207498" y="361071"/>
                  <a:pt x="542778" y="795997"/>
                  <a:pt x="873369" y="1100797"/>
                </a:cubicBezTo>
                <a:cubicBezTo>
                  <a:pt x="1203960" y="1405597"/>
                  <a:pt x="1779562" y="1697502"/>
                  <a:pt x="1983544" y="1828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1981200"/>
            <a:ext cx="2438400" cy="22860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4800" y="16764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6804" y="347202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867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66868" y="1572064"/>
            <a:ext cx="112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Bottom </a:t>
            </a:r>
            <a:br>
              <a:rPr lang="en-US" sz="2000" dirty="0" smtClean="0"/>
            </a:br>
            <a:r>
              <a:rPr lang="en-US" sz="2000" dirty="0" smtClean="0"/>
              <a:t>energy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1791138" y="339046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62200" y="1524000"/>
            <a:ext cx="838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Left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2514600"/>
            <a:ext cx="838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Right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42672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grpSp>
        <p:nvGrpSpPr>
          <p:cNvPr id="3" name="Group 21"/>
          <p:cNvGrpSpPr/>
          <p:nvPr/>
        </p:nvGrpSpPr>
        <p:grpSpPr>
          <a:xfrm>
            <a:off x="1249500" y="3060679"/>
            <a:ext cx="1243657" cy="805805"/>
            <a:chOff x="1249500" y="3060679"/>
            <a:chExt cx="1243657" cy="805805"/>
          </a:xfrm>
        </p:grpSpPr>
        <p:sp>
          <p:nvSpPr>
            <p:cNvPr id="23" name="Oval 22"/>
            <p:cNvSpPr/>
            <p:nvPr/>
          </p:nvSpPr>
          <p:spPr>
            <a:xfrm rot="18811739">
              <a:off x="1468426" y="2841753"/>
              <a:ext cx="805805" cy="1243657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1363268" y="3487342"/>
              <a:ext cx="97630" cy="47623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2270522" y="3370660"/>
              <a:ext cx="95254" cy="5000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219200" y="2895600"/>
            <a:ext cx="457200" cy="221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200" dirty="0" smtClean="0"/>
              <a:t>LOAD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3817001"/>
            <a:ext cx="609600" cy="221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200" dirty="0" smtClean="0"/>
              <a:t>UNLOAD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075906" y="3009900"/>
            <a:ext cx="2515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334000" y="4267200"/>
            <a:ext cx="28956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819336" y="1967132"/>
            <a:ext cx="2209800" cy="1905000"/>
          </a:xfrm>
          <a:custGeom>
            <a:avLst/>
            <a:gdLst>
              <a:gd name="connsiteX0" fmla="*/ 0 w 1983544"/>
              <a:gd name="connsiteY0" fmla="*/ 0 h 1828800"/>
              <a:gd name="connsiteX1" fmla="*/ 745587 w 1983544"/>
              <a:gd name="connsiteY1" fmla="*/ 1026942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720969 w 1983544"/>
              <a:gd name="connsiteY1" fmla="*/ 10245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544" h="1828800">
                <a:moveTo>
                  <a:pt x="0" y="0"/>
                </a:moveTo>
                <a:cubicBezTo>
                  <a:pt x="207498" y="361071"/>
                  <a:pt x="542778" y="795997"/>
                  <a:pt x="873369" y="1100797"/>
                </a:cubicBezTo>
                <a:cubicBezTo>
                  <a:pt x="1203960" y="1405597"/>
                  <a:pt x="1779562" y="1697502"/>
                  <a:pt x="1983544" y="1828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334000" y="1981200"/>
            <a:ext cx="2438400" cy="22860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648200" y="16764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3200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239000" y="3733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6615111" y="294842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20000" y="42672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grpSp>
        <p:nvGrpSpPr>
          <p:cNvPr id="6" name="Group 61"/>
          <p:cNvGrpSpPr/>
          <p:nvPr/>
        </p:nvGrpSpPr>
        <p:grpSpPr>
          <a:xfrm>
            <a:off x="6096000" y="1676400"/>
            <a:ext cx="609600" cy="2355199"/>
            <a:chOff x="6096000" y="1676400"/>
            <a:chExt cx="609600" cy="2355199"/>
          </a:xfrm>
        </p:grpSpPr>
        <p:sp>
          <p:nvSpPr>
            <p:cNvPr id="50" name="TextBox 49"/>
            <p:cNvSpPr txBox="1"/>
            <p:nvPr/>
          </p:nvSpPr>
          <p:spPr>
            <a:xfrm>
              <a:off x="6172200" y="1676400"/>
              <a:ext cx="457200" cy="2215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lIns="18288" tIns="18288" rIns="18288" bIns="18288" rtlCol="0">
              <a:spAutoFit/>
            </a:bodyPr>
            <a:lstStyle/>
            <a:p>
              <a:pPr algn="ctr"/>
              <a:r>
                <a:rPr lang="en-US" sz="1200" dirty="0" smtClean="0"/>
                <a:t>LOAD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3810000"/>
              <a:ext cx="609600" cy="2215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" tIns="18288" rIns="18288" bIns="18288" rtlCol="0">
              <a:spAutoFit/>
            </a:bodyPr>
            <a:lstStyle/>
            <a:p>
              <a:pPr algn="ctr"/>
              <a:r>
                <a:rPr lang="en-US" sz="1200" dirty="0" smtClean="0"/>
                <a:t>UNLOAD</a:t>
              </a:r>
              <a:endParaRPr lang="en-US" sz="1200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5524500" y="2857500"/>
              <a:ext cx="1752600" cy="1588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57200" y="542907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Blumenthal </a:t>
            </a:r>
            <a:r>
              <a:rPr lang="en-US" i="1" dirty="0" smtClean="0"/>
              <a:t>et al</a:t>
            </a:r>
            <a:r>
              <a:rPr lang="en-US" dirty="0" smtClean="0"/>
              <a:t>,  </a:t>
            </a:r>
            <a:r>
              <a:rPr lang="en-US" i="1" dirty="0" smtClean="0"/>
              <a:t>Nature </a:t>
            </a:r>
            <a:r>
              <a:rPr lang="en-US" i="1" dirty="0"/>
              <a:t>Physics</a:t>
            </a:r>
            <a:r>
              <a:rPr lang="en-US" dirty="0"/>
              <a:t> </a:t>
            </a:r>
            <a:r>
              <a:rPr lang="en-US" b="1" dirty="0"/>
              <a:t>3</a:t>
            </a:r>
            <a:r>
              <a:rPr lang="en-US" dirty="0"/>
              <a:t>, </a:t>
            </a:r>
            <a:r>
              <a:rPr lang="en-US" dirty="0" smtClean="0"/>
              <a:t>343 (2007)</a:t>
            </a:r>
          </a:p>
          <a:p>
            <a:r>
              <a:rPr lang="en-US" dirty="0" err="1" smtClean="0"/>
              <a:t>Kaestner</a:t>
            </a:r>
            <a:r>
              <a:rPr lang="en-US" dirty="0" smtClean="0"/>
              <a:t>, VK </a:t>
            </a:r>
            <a:r>
              <a:rPr lang="en-US" i="1" dirty="0" smtClean="0"/>
              <a:t>et al</a:t>
            </a:r>
            <a:r>
              <a:rPr lang="en-US" dirty="0" smtClean="0"/>
              <a:t>, </a:t>
            </a:r>
            <a:r>
              <a:rPr lang="en-US" i="1" dirty="0" smtClean="0"/>
              <a:t>Phys</a:t>
            </a:r>
            <a:r>
              <a:rPr lang="en-US" i="1" dirty="0" smtClean="0"/>
              <a:t>. Rev. B</a:t>
            </a:r>
            <a:r>
              <a:rPr lang="en-US" dirty="0" smtClean="0"/>
              <a:t> </a:t>
            </a:r>
            <a:r>
              <a:rPr lang="en-US" b="1" dirty="0" smtClean="0"/>
              <a:t>77</a:t>
            </a:r>
            <a:r>
              <a:rPr lang="en-US" dirty="0" smtClean="0"/>
              <a:t>, 153301 (2008)</a:t>
            </a:r>
            <a:endParaRPr lang="en-US" dirty="0"/>
          </a:p>
        </p:txBody>
      </p:sp>
      <p:pic>
        <p:nvPicPr>
          <p:cNvPr id="60" name="Picture 6" descr="ani3_kur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24400"/>
            <a:ext cx="2590800" cy="194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457200" y="47916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Moskalets-Büttiker</a:t>
            </a:r>
            <a:r>
              <a:rPr lang="en-US" dirty="0" smtClean="0"/>
              <a:t> </a:t>
            </a:r>
            <a:r>
              <a:rPr lang="en-US" dirty="0" smtClean="0"/>
              <a:t>(2002) “</a:t>
            </a:r>
            <a:r>
              <a:rPr lang="en-US" dirty="0" smtClean="0"/>
              <a:t>no-go </a:t>
            </a:r>
            <a:r>
              <a:rPr lang="en-US" dirty="0" smtClean="0"/>
              <a:t>theorem” 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adiabatic single-</a:t>
            </a:r>
            <a:r>
              <a:rPr lang="en-US" dirty="0" smtClean="0"/>
              <a:t>parameter modulation </a:t>
            </a:r>
            <a:r>
              <a:rPr lang="en-US" b="1" dirty="0" smtClean="0"/>
              <a:t>cannot </a:t>
            </a:r>
            <a:r>
              <a:rPr lang="en-US" dirty="0" smtClean="0"/>
              <a:t>produce </a:t>
            </a:r>
            <a:r>
              <a:rPr lang="en-US" dirty="0" smtClean="0"/>
              <a:t>current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(phenomenological)</a:t>
            </a:r>
          </a:p>
          <a:p>
            <a:r>
              <a:rPr lang="en-US" dirty="0" smtClean="0"/>
              <a:t>Message I: constructive non-</a:t>
            </a:r>
            <a:r>
              <a:rPr lang="en-US" dirty="0" err="1" smtClean="0"/>
              <a:t>adiabaticity</a:t>
            </a:r>
            <a:endParaRPr lang="en-US" dirty="0" smtClean="0"/>
          </a:p>
          <a:p>
            <a:r>
              <a:rPr lang="en-US" b="1" dirty="0" smtClean="0"/>
              <a:t>Message II: universality of decay cascade</a:t>
            </a:r>
          </a:p>
          <a:p>
            <a:r>
              <a:rPr lang="en-US" dirty="0" smtClean="0"/>
              <a:t>Outlook for metrological applications</a:t>
            </a:r>
            <a:endParaRPr lang="en-US" dirty="0"/>
          </a:p>
        </p:txBody>
      </p:sp>
      <p:pic>
        <p:nvPicPr>
          <p:cNvPr id="4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398780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limit: decay cascade regime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199"/>
            <a:ext cx="6057097" cy="42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828800" y="4343400"/>
            <a:ext cx="5638800" cy="304800"/>
          </a:xfrm>
          <a:prstGeom prst="line">
            <a:avLst/>
          </a:prstGeom>
          <a:ln w="38100">
            <a:solidFill>
              <a:srgbClr val="FFFF00"/>
            </a:solidFill>
            <a:tailEnd type="stealt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391400" y="38100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endParaRPr lang="en-US" sz="2800" baseline="-25000" dirty="0"/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2367467" y="1094936"/>
            <a:ext cx="5404933" cy="2665413"/>
            <a:chOff x="2699" y="2840"/>
            <a:chExt cx="2191" cy="1679"/>
          </a:xfrm>
        </p:grpSpPr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2699" y="4156"/>
              <a:ext cx="2131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5" name="Picture 41" descr="10plateaus"/>
            <p:cNvPicPr>
              <a:picLocks noChangeAspect="1" noChangeArrowheads="1"/>
            </p:cNvPicPr>
            <p:nvPr/>
          </p:nvPicPr>
          <p:blipFill>
            <a:blip r:embed="rId3" cstate="print"/>
            <a:srcRect l="3757" t="7684" r="9229" b="-2542"/>
            <a:stretch>
              <a:fillRect/>
            </a:stretch>
          </p:blipFill>
          <p:spPr bwMode="auto">
            <a:xfrm>
              <a:off x="2699" y="2840"/>
              <a:ext cx="2131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4242" y="3896"/>
              <a:ext cx="6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smtClean="0">
                  <a:solidFill>
                    <a:srgbClr val="000000"/>
                  </a:solidFill>
                  <a:latin typeface="Arial" charset="0"/>
                </a:rPr>
                <a:t>V </a:t>
              </a:r>
              <a:r>
                <a:rPr lang="de-DE" sz="2000" baseline="-25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2000" dirty="0">
                  <a:solidFill>
                    <a:srgbClr val="000000"/>
                  </a:solidFill>
                  <a:latin typeface="Arial" charset="0"/>
                </a:rPr>
                <a:t>(mV)</a:t>
              </a:r>
            </a:p>
          </p:txBody>
        </p:sp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 rot="16200000">
              <a:off x="2396" y="3396"/>
              <a:ext cx="980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rgbClr val="000000"/>
                  </a:solidFill>
                  <a:latin typeface="Arial" charset="0"/>
                </a:rPr>
                <a:t>Current</a:t>
              </a:r>
              <a:r>
                <a:rPr lang="de-DE" sz="2000" baseline="-25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2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de-DE" sz="2000" i="1" dirty="0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·</a:t>
              </a:r>
              <a:r>
                <a:rPr lang="en-US" sz="2000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de-DE" sz="200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67000" y="6096000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VK and </a:t>
            </a:r>
            <a:r>
              <a:rPr lang="en-US" dirty="0" err="1" smtClean="0"/>
              <a:t>B.Kaestner</a:t>
            </a:r>
            <a:r>
              <a:rPr lang="en-US" dirty="0" smtClean="0"/>
              <a:t>, </a:t>
            </a:r>
            <a:r>
              <a:rPr lang="en-US" i="1" dirty="0" smtClean="0"/>
              <a:t>Phys</a:t>
            </a:r>
            <a:r>
              <a:rPr lang="en-US" i="1" dirty="0"/>
              <a:t>. Rev.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 </a:t>
            </a:r>
            <a:r>
              <a:rPr lang="en-US" b="1" dirty="0"/>
              <a:t>104</a:t>
            </a:r>
            <a:r>
              <a:rPr lang="en-US" dirty="0"/>
              <a:t>, 186805 (2010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96200" cy="337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3820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			decreasing escape rate</a:t>
            </a:r>
          </a:p>
          <a:p>
            <a:r>
              <a:rPr lang="en-US" sz="2400" dirty="0" smtClean="0"/>
              <a:t>			escape rate to maintain equilibrium</a:t>
            </a:r>
          </a:p>
          <a:p>
            <a:r>
              <a:rPr lang="en-US" sz="2400" dirty="0" smtClean="0"/>
              <a:t>			essential non-equilibrium for </a:t>
            </a:r>
          </a:p>
          <a:p>
            <a:r>
              <a:rPr lang="en-US" sz="2400" dirty="0" smtClean="0"/>
              <a:t>If			then the initial condition is forgotten!</a:t>
            </a:r>
            <a:endParaRPr lang="en-US" sz="2400" dirty="0"/>
          </a:p>
        </p:txBody>
      </p:sp>
      <p:pic>
        <p:nvPicPr>
          <p:cNvPr id="15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325" y="5681004"/>
            <a:ext cx="3673475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425460" y="304800"/>
            <a:ext cx="3880340" cy="3276600"/>
            <a:chOff x="4425460" y="304800"/>
            <a:chExt cx="3880340" cy="3276600"/>
          </a:xfrm>
        </p:grpSpPr>
        <p:sp>
          <p:nvSpPr>
            <p:cNvPr id="9" name="Rectangle 8"/>
            <p:cNvSpPr/>
            <p:nvPr/>
          </p:nvSpPr>
          <p:spPr>
            <a:xfrm>
              <a:off x="4425460" y="2057400"/>
              <a:ext cx="3166404" cy="733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304800"/>
              <a:ext cx="22098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0" y="3048000"/>
              <a:ext cx="2819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256672" y="801856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780" y="3657600"/>
            <a:ext cx="2209800" cy="62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113" y="4267200"/>
            <a:ext cx="1904999" cy="4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62000" y="5664201"/>
            <a:ext cx="7315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Happy families are all alike; every unhappy family is unhappy in its own way.</a:t>
            </a:r>
            <a:br>
              <a:rPr lang="en-US" dirty="0" smtClean="0"/>
            </a:br>
            <a:r>
              <a:rPr lang="en-US" b="1" dirty="0" smtClean="0"/>
              <a:t>Leo Tolstoy</a:t>
            </a:r>
            <a:r>
              <a:rPr lang="en-US" dirty="0" smtClean="0"/>
              <a:t>, </a:t>
            </a:r>
            <a:r>
              <a:rPr lang="en-US" i="1" dirty="0" smtClean="0"/>
              <a:t>Anna Karenina, Chapter 1, first line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6604" y="4648200"/>
            <a:ext cx="1828800" cy="54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536" y="4777264"/>
            <a:ext cx="762000" cy="3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3464" y="5119468"/>
            <a:ext cx="1295399" cy="4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609600" y="5638800"/>
            <a:ext cx="2514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Raise faster </a:t>
            </a:r>
            <a:br>
              <a:rPr lang="en-US" sz="2400" dirty="0" smtClean="0"/>
            </a:br>
            <a:r>
              <a:rPr lang="en-US" sz="2400" dirty="0" smtClean="0"/>
              <a:t>than decouple!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0" grpId="0" animBg="1"/>
      <p:bldP spid="20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1-step line shape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en-US" dirty="0" err="1" smtClean="0"/>
              <a:t>Backtunneling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empty space</a:t>
            </a:r>
          </a:p>
          <a:p>
            <a:r>
              <a:rPr lang="en-US" dirty="0" smtClean="0"/>
              <a:t> Survival probability:</a:t>
            </a:r>
          </a:p>
          <a:p>
            <a:endParaRPr lang="en-US" dirty="0" smtClean="0"/>
          </a:p>
          <a:p>
            <a:r>
              <a:rPr lang="en-US" dirty="0" smtClean="0"/>
              <a:t>Escape rate </a:t>
            </a:r>
            <a:r>
              <a:rPr lang="en-US" dirty="0" err="1" smtClean="0"/>
              <a:t>ansatz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577869" y="1598818"/>
            <a:ext cx="2226711" cy="202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57200" y="609600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400" dirty="0" smtClean="0"/>
              <a:t>Kaestner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,</a:t>
            </a:r>
            <a:r>
              <a:rPr lang="lv-LV" sz="1400" dirty="0" smtClean="0"/>
              <a:t>Appl</a:t>
            </a:r>
            <a:r>
              <a:rPr lang="lv-LV" sz="1400" dirty="0"/>
              <a:t>. Phys. Lett. </a:t>
            </a:r>
            <a:r>
              <a:rPr lang="lv-LV" sz="1400" b="1" dirty="0"/>
              <a:t>94</a:t>
            </a:r>
            <a:r>
              <a:rPr lang="lv-LV" sz="1400" dirty="0"/>
              <a:t>, 012106 (2009)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7200" y="5867400"/>
            <a:ext cx="495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400" dirty="0" smtClean="0"/>
              <a:t>Fujiwara et al. Appl.Phys.Lett. </a:t>
            </a:r>
            <a:r>
              <a:rPr lang="lv-LV" sz="1400" b="1" dirty="0" smtClean="0"/>
              <a:t>92</a:t>
            </a:r>
            <a:r>
              <a:rPr lang="lv-LV" sz="1400" dirty="0" smtClean="0"/>
              <a:t>, 042102 (2008)</a:t>
            </a:r>
            <a:endParaRPr lang="en-GB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1828800" cy="6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00400"/>
            <a:ext cx="43624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19600"/>
            <a:ext cx="1781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257800"/>
            <a:ext cx="3676650" cy="1022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733800"/>
            <a:ext cx="2743200" cy="17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30"/>
          <p:cNvSpPr>
            <a:spLocks/>
          </p:cNvSpPr>
          <p:nvPr/>
        </p:nvSpPr>
        <p:spPr bwMode="auto">
          <a:xfrm>
            <a:off x="7239000" y="1752600"/>
            <a:ext cx="535421" cy="297307"/>
          </a:xfrm>
          <a:custGeom>
            <a:avLst/>
            <a:gdLst>
              <a:gd name="T0" fmla="*/ 0 w 843"/>
              <a:gd name="T1" fmla="*/ 468 h 468"/>
              <a:gd name="T2" fmla="*/ 0 w 843"/>
              <a:gd name="T3" fmla="*/ 0 h 468"/>
              <a:gd name="T4" fmla="*/ 843 w 843"/>
              <a:gd name="T5" fmla="*/ 0 h 468"/>
              <a:gd name="T6" fmla="*/ 513 w 843"/>
              <a:gd name="T7" fmla="*/ 345 h 468"/>
              <a:gd name="T8" fmla="*/ 0 w 843"/>
              <a:gd name="T9" fmla="*/ 468 h 4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3"/>
              <a:gd name="T16" fmla="*/ 0 h 468"/>
              <a:gd name="T17" fmla="*/ 843 w 843"/>
              <a:gd name="T18" fmla="*/ 468 h 4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3" h="468">
                <a:moveTo>
                  <a:pt x="0" y="468"/>
                </a:moveTo>
                <a:cubicBezTo>
                  <a:pt x="0" y="243"/>
                  <a:pt x="0" y="231"/>
                  <a:pt x="0" y="0"/>
                </a:cubicBezTo>
                <a:cubicBezTo>
                  <a:pt x="231" y="0"/>
                  <a:pt x="700" y="0"/>
                  <a:pt x="843" y="0"/>
                </a:cubicBezTo>
                <a:cubicBezTo>
                  <a:pt x="791" y="120"/>
                  <a:pt x="626" y="293"/>
                  <a:pt x="513" y="345"/>
                </a:cubicBezTo>
                <a:cubicBezTo>
                  <a:pt x="400" y="397"/>
                  <a:pt x="165" y="461"/>
                  <a:pt x="0" y="468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7230108" y="567820"/>
            <a:ext cx="1462088" cy="1489075"/>
            <a:chOff x="6588125" y="908050"/>
            <a:chExt cx="1462088" cy="1489075"/>
          </a:xfrm>
        </p:grpSpPr>
        <p:sp>
          <p:nvSpPr>
            <p:cNvPr id="14" name="AutoShape 28"/>
            <p:cNvSpPr>
              <a:spLocks noChangeAspect="1" noChangeArrowheads="1"/>
            </p:cNvSpPr>
            <p:nvPr/>
          </p:nvSpPr>
          <p:spPr bwMode="auto">
            <a:xfrm>
              <a:off x="6588125" y="908050"/>
              <a:ext cx="1462088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6600828" y="920755"/>
              <a:ext cx="1436682" cy="1463664"/>
            </a:xfrm>
            <a:custGeom>
              <a:avLst/>
              <a:gdLst>
                <a:gd name="T0" fmla="*/ 0 w 2262"/>
                <a:gd name="T1" fmla="*/ 2304 h 2304"/>
                <a:gd name="T2" fmla="*/ 679 w 2262"/>
                <a:gd name="T3" fmla="*/ 2075 h 2304"/>
                <a:gd name="T4" fmla="*/ 1133 w 2262"/>
                <a:gd name="T5" fmla="*/ 1167 h 2304"/>
                <a:gd name="T6" fmla="*/ 1360 w 2262"/>
                <a:gd name="T7" fmla="*/ 940 h 2304"/>
                <a:gd name="T8" fmla="*/ 1587 w 2262"/>
                <a:gd name="T9" fmla="*/ 1167 h 2304"/>
                <a:gd name="T10" fmla="*/ 1814 w 2262"/>
                <a:gd name="T11" fmla="*/ 1621 h 2304"/>
                <a:gd name="T12" fmla="*/ 2041 w 2262"/>
                <a:gd name="T13" fmla="*/ 1167 h 2304"/>
                <a:gd name="T14" fmla="*/ 2262 w 2262"/>
                <a:gd name="T15" fmla="*/ 0 h 23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2"/>
                <a:gd name="T25" fmla="*/ 0 h 2304"/>
                <a:gd name="T26" fmla="*/ 2262 w 2262"/>
                <a:gd name="T27" fmla="*/ 2304 h 23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2" h="2304">
                  <a:moveTo>
                    <a:pt x="0" y="2304"/>
                  </a:moveTo>
                  <a:cubicBezTo>
                    <a:pt x="123" y="2286"/>
                    <a:pt x="490" y="2264"/>
                    <a:pt x="679" y="2075"/>
                  </a:cubicBezTo>
                  <a:cubicBezTo>
                    <a:pt x="868" y="1886"/>
                    <a:pt x="1042" y="1385"/>
                    <a:pt x="1133" y="1167"/>
                  </a:cubicBezTo>
                  <a:cubicBezTo>
                    <a:pt x="1224" y="949"/>
                    <a:pt x="1284" y="940"/>
                    <a:pt x="1360" y="940"/>
                  </a:cubicBezTo>
                  <a:cubicBezTo>
                    <a:pt x="1436" y="940"/>
                    <a:pt x="1512" y="960"/>
                    <a:pt x="1587" y="1167"/>
                  </a:cubicBezTo>
                  <a:cubicBezTo>
                    <a:pt x="1662" y="1374"/>
                    <a:pt x="1672" y="1625"/>
                    <a:pt x="1814" y="1621"/>
                  </a:cubicBezTo>
                  <a:cubicBezTo>
                    <a:pt x="1956" y="1617"/>
                    <a:pt x="1982" y="1455"/>
                    <a:pt x="2041" y="1167"/>
                  </a:cubicBezTo>
                  <a:cubicBezTo>
                    <a:pt x="2100" y="879"/>
                    <a:pt x="2216" y="243"/>
                    <a:pt x="2262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33"/>
            <p:cNvSpPr>
              <a:spLocks noChangeArrowheads="1"/>
            </p:cNvSpPr>
            <p:nvPr/>
          </p:nvSpPr>
          <p:spPr bwMode="auto">
            <a:xfrm>
              <a:off x="7729622" y="1721197"/>
              <a:ext cx="57798" cy="5781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7599265" y="1301283"/>
              <a:ext cx="438245" cy="34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4120" bIns="24120"/>
            <a:lstStyle/>
            <a:p>
              <a:r>
                <a:rPr lang="en-GB" sz="2000" i="1">
                  <a:latin typeface="Times New Roman" pitchFamily="18" charset="0"/>
                </a:rPr>
                <a:t>n</a:t>
              </a:r>
              <a:endParaRPr lang="en-GB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7192141" y="1342575"/>
              <a:ext cx="432529" cy="142301"/>
            </a:xfrm>
            <a:custGeom>
              <a:avLst/>
              <a:gdLst>
                <a:gd name="T0" fmla="*/ 681 w 681"/>
                <a:gd name="T1" fmla="*/ 224 h 224"/>
                <a:gd name="T2" fmla="*/ 374 w 681"/>
                <a:gd name="T3" fmla="*/ 0 h 224"/>
                <a:gd name="T4" fmla="*/ 0 w 681"/>
                <a:gd name="T5" fmla="*/ 224 h 224"/>
                <a:gd name="T6" fmla="*/ 0 60000 65536"/>
                <a:gd name="T7" fmla="*/ 0 60000 65536"/>
                <a:gd name="T8" fmla="*/ 0 60000 65536"/>
                <a:gd name="T9" fmla="*/ 0 w 681"/>
                <a:gd name="T10" fmla="*/ 0 h 224"/>
                <a:gd name="T11" fmla="*/ 681 w 681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224">
                  <a:moveTo>
                    <a:pt x="681" y="224"/>
                  </a:moveTo>
                  <a:cubicBezTo>
                    <a:pt x="630" y="187"/>
                    <a:pt x="487" y="0"/>
                    <a:pt x="374" y="0"/>
                  </a:cubicBezTo>
                  <a:cubicBezTo>
                    <a:pt x="261" y="0"/>
                    <a:pt x="78" y="177"/>
                    <a:pt x="0" y="22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7047965" y="908050"/>
              <a:ext cx="865058" cy="34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4120" bIns="24120"/>
            <a:lstStyle/>
            <a:p>
              <a:r>
                <a:rPr lang="en-GB" sz="2000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en-GB" sz="2000" dirty="0" smtClean="0">
                  <a:latin typeface="Times New Roman" pitchFamily="18" charset="0"/>
                </a:rPr>
                <a:t>(</a:t>
              </a:r>
              <a:r>
                <a:rPr lang="en-GB" sz="2000" i="1" dirty="0" smtClean="0">
                  <a:latin typeface="Times New Roman" pitchFamily="18" charset="0"/>
                </a:rPr>
                <a:t>t</a:t>
              </a:r>
              <a:r>
                <a:rPr lang="en-GB" sz="2000" dirty="0">
                  <a:latin typeface="Times New Roman" pitchFamily="18" charset="0"/>
                </a:rPr>
                <a:t>)</a:t>
              </a:r>
              <a:endParaRPr lang="en-GB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543800" y="175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ko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125538"/>
            <a:ext cx="7308850" cy="532765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Universal shape in rescaled coordinates</a:t>
            </a:r>
            <a:endParaRPr lang="en-US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219200" y="18288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Data: PTB group, </a:t>
            </a:r>
            <a:br>
              <a:rPr lang="en-US" sz="1400" dirty="0" smtClean="0"/>
            </a:br>
            <a:r>
              <a:rPr lang="en-US" sz="1400" dirty="0" smtClean="0"/>
              <a:t>unpublished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791200"/>
            <a:ext cx="365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Rescaled voltage  </a:t>
            </a:r>
            <a:endParaRPr lang="en-US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0"/>
            <a:ext cx="3676650" cy="1022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848600" y="5334000"/>
            <a:ext cx="990600" cy="45720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35902" y="5781822"/>
            <a:ext cx="4248443" cy="874541"/>
          </a:xfrm>
          <a:custGeom>
            <a:avLst/>
            <a:gdLst>
              <a:gd name="connsiteX0" fmla="*/ 4248443 w 4248443"/>
              <a:gd name="connsiteY0" fmla="*/ 0 h 874541"/>
              <a:gd name="connsiteX1" fmla="*/ 2405575 w 4248443"/>
              <a:gd name="connsiteY1" fmla="*/ 801858 h 874541"/>
              <a:gd name="connsiteX2" fmla="*/ 0 w 4248443"/>
              <a:gd name="connsiteY2" fmla="*/ 436098 h 8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443" h="874541">
                <a:moveTo>
                  <a:pt x="4248443" y="0"/>
                </a:moveTo>
                <a:cubicBezTo>
                  <a:pt x="3681046" y="364587"/>
                  <a:pt x="3113649" y="729175"/>
                  <a:pt x="2405575" y="801858"/>
                </a:cubicBezTo>
                <a:cubicBezTo>
                  <a:pt x="1697501" y="874541"/>
                  <a:pt x="848750" y="655319"/>
                  <a:pt x="0" y="436098"/>
                </a:cubicBezTo>
              </a:path>
            </a:pathLst>
          </a:cu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93675" y="3573463"/>
            <a:ext cx="4522788" cy="25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388" y="1127125"/>
            <a:ext cx="4537075" cy="4924425"/>
            <a:chOff x="113" y="710"/>
            <a:chExt cx="2858" cy="3102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710"/>
              <a:ext cx="2831" cy="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3" y="2232"/>
              <a:ext cx="2858" cy="1580"/>
              <a:chOff x="113" y="2232"/>
              <a:chExt cx="2858" cy="1580"/>
            </a:xfrm>
          </p:grpSpPr>
          <p:pic>
            <p:nvPicPr>
              <p:cNvPr id="1741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" y="2232"/>
                <a:ext cx="2848" cy="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41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" y="2686"/>
                <a:ext cx="195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57200" y="6183868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Data from </a:t>
            </a:r>
            <a:r>
              <a:rPr lang="lv-LV" sz="1400" dirty="0" smtClean="0"/>
              <a:t>B.Kaestner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lv-LV" sz="1400" dirty="0" smtClean="0"/>
              <a:t>Appl</a:t>
            </a:r>
            <a:r>
              <a:rPr lang="lv-LV" sz="1400" dirty="0"/>
              <a:t>. Phys. Lett. </a:t>
            </a:r>
            <a:r>
              <a:rPr lang="lv-LV" sz="1400" b="1" dirty="0"/>
              <a:t>94</a:t>
            </a:r>
            <a:r>
              <a:rPr lang="lv-LV" sz="1400" dirty="0"/>
              <a:t>, 012106 (2009)</a:t>
            </a:r>
            <a:r>
              <a:rPr lang="lv-LV" dirty="0"/>
              <a:t> </a:t>
            </a:r>
            <a:endParaRPr lang="en-GB" dirty="0"/>
          </a:p>
        </p:txBody>
      </p:sp>
      <p:grpSp>
        <p:nvGrpSpPr>
          <p:cNvPr id="4" name="Group 23"/>
          <p:cNvGrpSpPr/>
          <p:nvPr/>
        </p:nvGrpSpPr>
        <p:grpSpPr>
          <a:xfrm>
            <a:off x="1828800" y="1371600"/>
            <a:ext cx="2819400" cy="4648200"/>
            <a:chOff x="1828800" y="1371600"/>
            <a:chExt cx="2819400" cy="4648200"/>
          </a:xfrm>
        </p:grpSpPr>
        <p:sp>
          <p:nvSpPr>
            <p:cNvPr id="22" name="Rectangle 21"/>
            <p:cNvSpPr/>
            <p:nvPr/>
          </p:nvSpPr>
          <p:spPr>
            <a:xfrm>
              <a:off x="2957732" y="1371600"/>
              <a:ext cx="1690468" cy="464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8800" y="3733800"/>
              <a:ext cx="169046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33400" y="13716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5000" y="2667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/>
              <a:t>=50 MHz</a:t>
            </a:r>
            <a:br>
              <a:rPr lang="en-US" sz="1200" dirty="0" smtClean="0"/>
            </a:br>
            <a:r>
              <a:rPr lang="en-US" sz="1200" dirty="0" smtClean="0"/>
              <a:t>T=40 </a:t>
            </a:r>
            <a:r>
              <a:rPr lang="en-US" sz="1200" dirty="0" err="1" smtClean="0"/>
              <a:t>mK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838200" y="9906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Single-step fitting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2057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</a:t>
            </a:r>
            <a:r>
              <a:rPr lang="en-US" sz="1200" dirty="0" smtClean="0"/>
              <a:t>=</a:t>
            </a:r>
            <a:r>
              <a:rPr lang="en-US" sz="1200" dirty="0" err="1" smtClean="0"/>
              <a:t>e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/>
              <a:t>=8 </a:t>
            </a:r>
            <a:r>
              <a:rPr lang="en-US" sz="1200" dirty="0" err="1" smtClean="0"/>
              <a:t>pA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152400" y="4038600"/>
            <a:ext cx="304800" cy="1447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1781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257800"/>
            <a:ext cx="3676650" cy="1022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" name="Content Placeholder 3"/>
          <p:cNvSpPr txBox="1">
            <a:spLocks/>
          </p:cNvSpPr>
          <p:nvPr/>
        </p:nvSpPr>
        <p:spPr>
          <a:xfrm>
            <a:off x="4191000" y="1600200"/>
            <a:ext cx="4495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 on double-log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Look for straight line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28600" y="3581400"/>
            <a:ext cx="4343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Many-step line shape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Define (dimensionless):</a:t>
            </a:r>
          </a:p>
          <a:p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If there is scale separation…</a:t>
            </a:r>
          </a:p>
          <a:p>
            <a:endParaRPr lang="en-US" dirty="0" smtClean="0"/>
          </a:p>
          <a:p>
            <a:r>
              <a:rPr lang="en-US" dirty="0" smtClean="0"/>
              <a:t>…then the solution is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257800"/>
            <a:ext cx="3673475" cy="67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2" y="2133600"/>
            <a:ext cx="19510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4087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51893"/>
            <a:ext cx="3048000" cy="42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137400"/>
            <a:ext cx="2209800" cy="806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407932"/>
            <a:ext cx="28082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9671" y="1600200"/>
            <a:ext cx="350902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74532"/>
            <a:ext cx="914400" cy="43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93675" y="3573463"/>
            <a:ext cx="4522788" cy="259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388" y="1127125"/>
            <a:ext cx="4537075" cy="4924425"/>
            <a:chOff x="113" y="710"/>
            <a:chExt cx="2858" cy="3102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710"/>
              <a:ext cx="2831" cy="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3" y="2232"/>
              <a:ext cx="2858" cy="1580"/>
              <a:chOff x="113" y="2232"/>
              <a:chExt cx="2858" cy="1580"/>
            </a:xfrm>
          </p:grpSpPr>
          <p:pic>
            <p:nvPicPr>
              <p:cNvPr id="1741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3" y="2232"/>
                <a:ext cx="2848" cy="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419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" y="2686"/>
                <a:ext cx="195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57200" y="61838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Data from </a:t>
            </a:r>
            <a:r>
              <a:rPr lang="lv-LV" sz="1400" dirty="0" smtClean="0"/>
              <a:t>B.Kaestner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,</a:t>
            </a:r>
            <a:r>
              <a:rPr lang="lv-LV" sz="1400" dirty="0" smtClean="0"/>
              <a:t>Appl</a:t>
            </a:r>
            <a:r>
              <a:rPr lang="lv-LV" sz="1400" dirty="0"/>
              <a:t>. Phys. Lett. </a:t>
            </a:r>
            <a:r>
              <a:rPr lang="lv-LV" sz="1400" b="1" dirty="0"/>
              <a:t>94</a:t>
            </a:r>
            <a:r>
              <a:rPr lang="lv-LV" sz="1400" dirty="0"/>
              <a:t>, 012106 (2009)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905000" y="2667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/>
              <a:t>=50 MHz</a:t>
            </a:r>
            <a:br>
              <a:rPr lang="en-US" sz="1200" dirty="0" smtClean="0"/>
            </a:br>
            <a:r>
              <a:rPr lang="en-US" sz="1200" dirty="0" smtClean="0"/>
              <a:t>T=40 </a:t>
            </a:r>
            <a:r>
              <a:rPr lang="en-US" sz="1200" dirty="0" err="1" smtClean="0"/>
              <a:t>mK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828675" y="4060825"/>
            <a:ext cx="1968500" cy="135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Two-step fitting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δ</a:t>
            </a:r>
            <a:r>
              <a:rPr lang="en-US" baseline="-25000" dirty="0" smtClean="0"/>
              <a:t>2</a:t>
            </a:r>
            <a:r>
              <a:rPr lang="en-US" dirty="0" smtClean="0"/>
              <a:t> is the figure of merit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3600" y="2057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</a:t>
            </a:r>
            <a:r>
              <a:rPr lang="en-US" sz="1200" dirty="0" smtClean="0"/>
              <a:t>=</a:t>
            </a:r>
            <a:r>
              <a:rPr lang="en-US" sz="1200" dirty="0" err="1" smtClean="0"/>
              <a:t>e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/>
              <a:t>=8 </a:t>
            </a:r>
            <a:r>
              <a:rPr lang="en-US" sz="1200" dirty="0" err="1" smtClean="0"/>
              <a:t>pA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825750" y="4076700"/>
            <a:ext cx="1962150" cy="122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07932"/>
            <a:ext cx="28082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6553200" y="4331732"/>
            <a:ext cx="304800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008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 parameters!</a:t>
            </a:r>
            <a:endParaRPr lang="en-US" dirty="0"/>
          </a:p>
        </p:txBody>
      </p:sp>
      <p:grpSp>
        <p:nvGrpSpPr>
          <p:cNvPr id="4" name="Group 36"/>
          <p:cNvGrpSpPr/>
          <p:nvPr/>
        </p:nvGrpSpPr>
        <p:grpSpPr>
          <a:xfrm>
            <a:off x="6918544" y="3542390"/>
            <a:ext cx="1110592" cy="1171930"/>
            <a:chOff x="6994744" y="2868258"/>
            <a:chExt cx="1110592" cy="1171930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162800" y="32766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532645" y="3467497"/>
              <a:ext cx="1143794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6805038" y="3057964"/>
              <a:ext cx="381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rot="5400000" flipH="1" flipV="1">
            <a:off x="571500" y="24765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200400" y="1981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504956"/>
            <a:ext cx="338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/>
          <p:nvPr/>
        </p:nvCxnSpPr>
        <p:spPr>
          <a:xfrm>
            <a:off x="1371600" y="1828800"/>
            <a:ext cx="2209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2404" y="5272860"/>
            <a:ext cx="2091396" cy="7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0174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1191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 animBg="1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Universality of the decay cascade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04800" y="63246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VK and </a:t>
            </a:r>
            <a:r>
              <a:rPr lang="en-US" dirty="0" err="1" smtClean="0"/>
              <a:t>B.Kaestner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 (2009);  </a:t>
            </a:r>
            <a:r>
              <a:rPr lang="en-US" i="1" dirty="0" smtClean="0"/>
              <a:t>PRL </a:t>
            </a:r>
            <a:r>
              <a:rPr lang="en-US" dirty="0" smtClean="0"/>
              <a:t>(2010)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29200" y="5223804"/>
            <a:ext cx="3753728" cy="830997"/>
            <a:chOff x="5029200" y="5223804"/>
            <a:chExt cx="3753728" cy="830997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5029200" y="5486400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5223804"/>
              <a:ext cx="3753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	Device</a:t>
              </a:r>
              <a:br>
                <a:rPr lang="en-US" sz="2400" dirty="0" smtClean="0"/>
              </a:br>
              <a:r>
                <a:rPr lang="en-US" sz="2400" dirty="0" smtClean="0"/>
                <a:t> “fingerprint”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10400" y="3810000"/>
            <a:ext cx="2133600" cy="2514600"/>
            <a:chOff x="6781800" y="3810000"/>
            <a:chExt cx="2133600" cy="251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3810000"/>
              <a:ext cx="192405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7543800" y="5715000"/>
              <a:ext cx="1371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2800" dirty="0" smtClean="0"/>
                <a:t>α</a:t>
              </a:r>
              <a:r>
                <a:rPr lang="en-US" sz="2800" dirty="0" smtClean="0"/>
                <a:t>V/</a:t>
              </a:r>
              <a:r>
                <a:rPr lang="el-GR" sz="2800" dirty="0" smtClean="0"/>
                <a:t> δ</a:t>
              </a:r>
              <a:endParaRPr lang="en-US" sz="2800" baseline="300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406270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228600" y="1295400"/>
            <a:ext cx="4751883" cy="4918497"/>
            <a:chOff x="228600" y="1295400"/>
            <a:chExt cx="4751883" cy="4918497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28600" y="1295400"/>
              <a:ext cx="4751883" cy="4918497"/>
              <a:chOff x="476" y="105"/>
              <a:chExt cx="3622" cy="4110"/>
            </a:xfrm>
          </p:grpSpPr>
          <p:pic>
            <p:nvPicPr>
              <p:cNvPr id="4" name="Picture 16" descr="for_talk_Fig_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" y="105"/>
                <a:ext cx="3622" cy="4110"/>
              </a:xfrm>
              <a:prstGeom prst="rect">
                <a:avLst/>
              </a:prstGeom>
              <a:noFill/>
            </p:spPr>
          </p:pic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20" y="442"/>
                <a:ext cx="1542" cy="1270"/>
                <a:chOff x="1020" y="436"/>
                <a:chExt cx="1542" cy="1270"/>
              </a:xfrm>
            </p:grpSpPr>
            <p:sp>
              <p:nvSpPr>
                <p:cNvPr id="7" name="Rectangle 19"/>
                <p:cNvSpPr>
                  <a:spLocks noChangeArrowheads="1"/>
                </p:cNvSpPr>
                <p:nvPr/>
              </p:nvSpPr>
              <p:spPr bwMode="auto">
                <a:xfrm>
                  <a:off x="1020" y="436"/>
                  <a:ext cx="1542" cy="9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Rectangle 20"/>
                <p:cNvSpPr>
                  <a:spLocks noChangeArrowheads="1"/>
                </p:cNvSpPr>
                <p:nvPr/>
              </p:nvSpPr>
              <p:spPr bwMode="auto">
                <a:xfrm>
                  <a:off x="1020" y="1298"/>
                  <a:ext cx="1134" cy="4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1020" y="476"/>
                <a:ext cx="2041" cy="1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r>
                  <a:rPr lang="lv-LV" sz="900" dirty="0"/>
                  <a:t>Si nanowire dots, pulsed </a:t>
                </a:r>
                <a:r>
                  <a:rPr lang="en-US" sz="900" dirty="0" smtClean="0"/>
                  <a:t>, </a:t>
                </a:r>
                <a:r>
                  <a:rPr lang="en-US" sz="900" b="1" dirty="0" smtClean="0">
                    <a:solidFill>
                      <a:srgbClr val="FF0000"/>
                    </a:solidFill>
                  </a:rPr>
                  <a:t>T=20K</a:t>
                </a:r>
                <a:r>
                  <a:rPr lang="lv-LV" sz="900" dirty="0"/>
                  <a:t/>
                </a:r>
                <a:br>
                  <a:rPr lang="lv-LV" sz="900" dirty="0"/>
                </a:br>
                <a:r>
                  <a:rPr lang="lv-LV" sz="900" dirty="0"/>
                  <a:t>Fujiwara et al. APL (2008)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r>
                  <a:rPr lang="lv-LV" sz="900" dirty="0"/>
                  <a:t>GaAs/AlGaAs etched, B=3 T</a:t>
                </a:r>
                <a:br>
                  <a:rPr lang="lv-LV" sz="900" dirty="0"/>
                </a:br>
                <a:r>
                  <a:rPr lang="lv-LV" sz="900" dirty="0"/>
                  <a:t>Kaestner et al APL (2009)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r>
                  <a:rPr lang="lv-LV" sz="900" dirty="0"/>
                  <a:t>Surface-acoustic-wave-driven</a:t>
                </a:r>
                <a:br>
                  <a:rPr lang="lv-LV" sz="900" dirty="0"/>
                </a:br>
                <a:r>
                  <a:rPr lang="lv-LV" sz="900" dirty="0"/>
                  <a:t>Janssen &amp; Hartland  (2001)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r>
                  <a:rPr lang="lv-LV" sz="900" dirty="0"/>
                  <a:t>Classical simulation, </a:t>
                </a:r>
                <a:br>
                  <a:rPr lang="lv-LV" sz="900" dirty="0"/>
                </a:br>
                <a:r>
                  <a:rPr lang="lv-LV" sz="900" dirty="0"/>
                  <a:t>Robinson &amp; Barnes, </a:t>
                </a:r>
                <a:br>
                  <a:rPr lang="lv-LV" sz="900" dirty="0"/>
                </a:br>
                <a:r>
                  <a:rPr lang="lv-LV" sz="900" dirty="0"/>
                  <a:t>PRB (2001)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endParaRPr lang="lv-LV" sz="1600" dirty="0"/>
              </a:p>
              <a:p>
                <a:pPr marL="342900" indent="-342900">
                  <a:spcBef>
                    <a:spcPct val="50000"/>
                  </a:spcBef>
                </a:pPr>
                <a:endParaRPr lang="en-GB" sz="1600" dirty="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919068" y="41910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2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19400" y="38862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3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352800" y="35814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4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810000" y="32766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b="1" dirty="0" smtClean="0">
                  <a:solidFill>
                    <a:srgbClr val="FF0000"/>
                  </a:solidFill>
                </a:rPr>
                <a:t>δ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5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81600" y="3810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Theory </a:t>
            </a:r>
            <a:br>
              <a:rPr lang="en-US" sz="2400" dirty="0" smtClean="0"/>
            </a:br>
            <a:r>
              <a:rPr lang="en-US" sz="2400" dirty="0" smtClean="0"/>
              <a:t>prediction:</a:t>
            </a:r>
            <a:endParaRPr lang="en-US" sz="2400" dirty="0"/>
          </a:p>
        </p:txBody>
      </p:sp>
      <p:sp>
        <p:nvSpPr>
          <p:cNvPr id="28" name="Content Placeholder 38"/>
          <p:cNvSpPr txBox="1">
            <a:spLocks/>
          </p:cNvSpPr>
          <p:nvPr/>
        </p:nvSpPr>
        <p:spPr>
          <a:xfrm>
            <a:off x="5181600" y="1447800"/>
            <a:ext cx="3733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figure of merit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Single-gate pumps in metrology context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particular class of “quantized pumps” </a:t>
            </a:r>
          </a:p>
          <a:p>
            <a:r>
              <a:rPr lang="en-US" dirty="0" smtClean="0"/>
              <a:t>Aim at low, predictable error rate</a:t>
            </a:r>
          </a:p>
          <a:p>
            <a:r>
              <a:rPr lang="en-US" dirty="0" smtClean="0"/>
              <a:t>Motivated by…</a:t>
            </a:r>
          </a:p>
          <a:p>
            <a:pPr lvl="1"/>
            <a:r>
              <a:rPr lang="en-US" dirty="0" smtClean="0"/>
              <a:t>metrology needs </a:t>
            </a:r>
          </a:p>
          <a:p>
            <a:pPr lvl="1"/>
            <a:r>
              <a:rPr lang="en-US" dirty="0" smtClean="0"/>
              <a:t>basic physics</a:t>
            </a:r>
          </a:p>
          <a:p>
            <a:endParaRPr lang="en-US" dirty="0"/>
          </a:p>
        </p:txBody>
      </p:sp>
      <p:pic>
        <p:nvPicPr>
          <p:cNvPr id="15" name="Picture 4" descr="www.et.put.poznan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2852207" cy="21336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3352800" y="4275138"/>
            <a:ext cx="4495800" cy="2190750"/>
            <a:chOff x="3352800" y="4275138"/>
            <a:chExt cx="4495800" cy="2190750"/>
          </a:xfrm>
        </p:grpSpPr>
        <p:pic>
          <p:nvPicPr>
            <p:cNvPr id="5" name="Picture 7" descr="delta24newf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7438" y="4572000"/>
              <a:ext cx="2951162" cy="189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897438" y="4275138"/>
              <a:ext cx="790575" cy="2032000"/>
              <a:chOff x="341" y="1833"/>
              <a:chExt cx="498" cy="1280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 flipV="1">
                <a:off x="341" y="1888"/>
                <a:ext cx="0" cy="12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385" y="1833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sz="24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GB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5502275" y="5730875"/>
              <a:ext cx="2344738" cy="531813"/>
              <a:chOff x="722" y="2750"/>
              <a:chExt cx="1477" cy="335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rot="-5400000">
                <a:off x="1425" y="2382"/>
                <a:ext cx="0" cy="14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791" y="2750"/>
                <a:ext cx="4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sz="20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000" i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GB" sz="20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5040313" y="4722813"/>
              <a:ext cx="2087562" cy="503237"/>
              <a:chOff x="431" y="2115"/>
              <a:chExt cx="1315" cy="317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31" y="2115"/>
                <a:ext cx="13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/>
                  <a:t>1 </a:t>
                </a:r>
                <a:r>
                  <a:rPr lang="lv-LV" sz="2000" i="1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lv-LV"/>
                  <a:t> per cycle</a:t>
                </a:r>
                <a:endParaRPr lang="en-GB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1338" y="2296"/>
                <a:ext cx="272" cy="136"/>
              </a:xfrm>
              <a:prstGeom prst="line">
                <a:avLst/>
              </a:prstGeom>
              <a:noFill/>
              <a:ln w="635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>
              <a:off x="3352800" y="5257800"/>
              <a:ext cx="914400" cy="381000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943600" y="2971800"/>
            <a:ext cx="1643062" cy="646113"/>
          </a:xfrm>
          <a:prstGeom prst="rect">
            <a:avLst/>
          </a:prstGeom>
          <a:solidFill>
            <a:srgbClr val="3366FF">
              <a:alpha val="20000"/>
            </a:srgbClr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sz="3600" i="1" dirty="0">
                <a:latin typeface="Times New Roman" pitchFamily="18" charset="0"/>
              </a:rPr>
              <a:t>I = e f </a:t>
            </a:r>
            <a:endParaRPr lang="en-US" sz="36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(phenomenological)</a:t>
            </a:r>
          </a:p>
          <a:p>
            <a:r>
              <a:rPr lang="en-US" dirty="0" smtClean="0"/>
              <a:t>Message I: constructive non-</a:t>
            </a:r>
            <a:r>
              <a:rPr lang="en-US" dirty="0" err="1" smtClean="0"/>
              <a:t>adiabaticity</a:t>
            </a:r>
            <a:endParaRPr lang="en-US" dirty="0" smtClean="0"/>
          </a:p>
          <a:p>
            <a:r>
              <a:rPr lang="en-US" dirty="0" smtClean="0"/>
              <a:t>Message II: universality of decay cascade</a:t>
            </a:r>
          </a:p>
          <a:p>
            <a:r>
              <a:rPr lang="en-US" b="1" dirty="0" smtClean="0"/>
              <a:t>Outlook for metrological applications</a:t>
            </a:r>
            <a:endParaRPr lang="en-US" b="1" dirty="0"/>
          </a:p>
        </p:txBody>
      </p:sp>
      <p:pic>
        <p:nvPicPr>
          <p:cNvPr id="4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398780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T:\PROJECTS\02-ACTIVE\112162_TN022001_Reuniam_EMRP_Project\Reporting\18 Month report\LowRes_LP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83200"/>
            <a:ext cx="7086600" cy="4919721"/>
          </a:xfrm>
          <a:prstGeom prst="rect">
            <a:avLst/>
          </a:prstGeom>
          <a:noFill/>
        </p:spPr>
      </p:pic>
      <p:pic>
        <p:nvPicPr>
          <p:cNvPr id="3" name="Picture 3" descr="T:\PROJECTS\02-ACTIVE\112162_TN022001_Reuniam_EMRP_Project\Science\Paper2009\Fig2\HighResGraph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3200400" cy="2233865"/>
          </a:xfrm>
          <a:prstGeom prst="rect">
            <a:avLst/>
          </a:prstGeom>
          <a:noFill/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61838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S</a:t>
            </a:r>
            <a:r>
              <a:rPr lang="lv-LV" sz="1400" dirty="0" smtClean="0"/>
              <a:t>.</a:t>
            </a:r>
            <a:r>
              <a:rPr lang="en-US" sz="1400" dirty="0" err="1" smtClean="0"/>
              <a:t>Giblin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</a:t>
            </a:r>
            <a:r>
              <a:rPr lang="en-US" sz="1400" i="1" dirty="0"/>
              <a:t> New J. Phys.</a:t>
            </a:r>
            <a:r>
              <a:rPr lang="en-US" sz="1400" dirty="0"/>
              <a:t> </a:t>
            </a:r>
            <a:r>
              <a:rPr lang="en-US" sz="1400" b="1" dirty="0"/>
              <a:t>12</a:t>
            </a:r>
            <a:r>
              <a:rPr lang="en-US" sz="1400" dirty="0"/>
              <a:t> </a:t>
            </a:r>
            <a:r>
              <a:rPr lang="en-US" sz="1400" dirty="0" smtClean="0"/>
              <a:t>073013</a:t>
            </a:r>
            <a:r>
              <a:rPr lang="lv-LV" sz="1400" dirty="0" smtClean="0"/>
              <a:t> (20</a:t>
            </a:r>
            <a:r>
              <a:rPr lang="en-US" sz="1400" dirty="0" smtClean="0"/>
              <a:t>10</a:t>
            </a:r>
            <a:r>
              <a:rPr lang="lv-LV" sz="1400" dirty="0" smtClean="0"/>
              <a:t>)</a:t>
            </a:r>
            <a:r>
              <a:rPr lang="lv-LV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040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=340 MHz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Traceable measurement (NPL)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383884" y="3026570"/>
            <a:ext cx="447673" cy="29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198393" y="3036093"/>
            <a:ext cx="438154" cy="261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24463" y="4459069"/>
            <a:ext cx="1481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400" dirty="0">
                <a:latin typeface="Symbol" pitchFamily="18" charset="2"/>
              </a:rPr>
              <a:t>d</a:t>
            </a:r>
            <a:r>
              <a:rPr lang="de-DE" sz="1400" baseline="-25000" dirty="0"/>
              <a:t>2</a:t>
            </a:r>
            <a:r>
              <a:rPr lang="de-DE" sz="1400" dirty="0"/>
              <a:t>=15.2 (</a:t>
            </a:r>
            <a:r>
              <a:rPr lang="de-DE" sz="1400" dirty="0" smtClean="0"/>
              <a:t>Fit A1</a:t>
            </a:r>
            <a:r>
              <a:rPr lang="de-DE" sz="1400" dirty="0"/>
              <a:t>)</a:t>
            </a:r>
          </a:p>
          <a:p>
            <a:r>
              <a:rPr lang="de-DE" sz="1400" dirty="0">
                <a:latin typeface="Symbol" pitchFamily="18" charset="2"/>
              </a:rPr>
              <a:t>d</a:t>
            </a:r>
            <a:r>
              <a:rPr lang="de-DE" sz="1400" baseline="-25000" dirty="0"/>
              <a:t>2</a:t>
            </a:r>
            <a:r>
              <a:rPr lang="de-DE" sz="1400" dirty="0"/>
              <a:t>=17.1 (Fit A2</a:t>
            </a:r>
            <a:r>
              <a:rPr lang="de-DE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 for metrological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Optimal frequencies in 100 MHz ÷ 1 GHz range</a:t>
            </a:r>
          </a:p>
          <a:p>
            <a:pPr lvl="1"/>
            <a:r>
              <a:rPr lang="en-US" dirty="0" smtClean="0"/>
              <a:t>Stability against voltage bias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negligible leakage</a:t>
            </a:r>
          </a:p>
          <a:p>
            <a:pPr lvl="1"/>
            <a:r>
              <a:rPr lang="en-US" dirty="0" smtClean="0"/>
              <a:t>Single ac driving signal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parallelization</a:t>
            </a:r>
          </a:p>
          <a:p>
            <a:pPr lvl="1"/>
            <a:r>
              <a:rPr lang="en-US" dirty="0" smtClean="0"/>
              <a:t>Robustness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one gate per pump to tune</a:t>
            </a:r>
          </a:p>
          <a:p>
            <a:r>
              <a:rPr lang="en-US" dirty="0" smtClean="0"/>
              <a:t>Optimization directions:</a:t>
            </a:r>
          </a:p>
          <a:p>
            <a:pPr lvl="1"/>
            <a:r>
              <a:rPr lang="en-US" dirty="0" smtClean="0"/>
              <a:t>barrier selectivity optimization</a:t>
            </a:r>
          </a:p>
          <a:p>
            <a:pPr lvl="1"/>
            <a:r>
              <a:rPr lang="en-US" dirty="0" smtClean="0"/>
              <a:t>serial operation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error </a:t>
            </a:r>
            <a:r>
              <a:rPr lang="en-US" dirty="0" smtClean="0"/>
              <a:t>detection and </a:t>
            </a:r>
            <a:r>
              <a:rPr lang="en-US" dirty="0" smtClean="0"/>
              <a:t>correction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Wulf</a:t>
            </a:r>
            <a:r>
              <a:rPr lang="en-US" sz="2000" dirty="0" smtClean="0"/>
              <a:t> &amp; </a:t>
            </a:r>
            <a:r>
              <a:rPr lang="en-US" sz="2000" dirty="0" err="1" smtClean="0"/>
              <a:t>Zorin</a:t>
            </a:r>
            <a:r>
              <a:rPr lang="en-US" sz="2000" dirty="0" smtClean="0"/>
              <a:t>, </a:t>
            </a:r>
            <a:r>
              <a:rPr lang="de-DE" sz="2000" dirty="0" smtClean="0"/>
              <a:t>arXiv:0811.3927)</a:t>
            </a:r>
            <a:endParaRPr lang="de-DE" dirty="0" smtClean="0"/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122" y="4191000"/>
            <a:ext cx="285487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6294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/>
              <a:t>L.Fricke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PRB (2011)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14" descr="Spain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020430"/>
            <a:ext cx="4495800" cy="277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(phenomenological)</a:t>
            </a:r>
          </a:p>
          <a:p>
            <a:r>
              <a:rPr lang="en-US" dirty="0" smtClean="0"/>
              <a:t>Message I: constructive non-</a:t>
            </a:r>
            <a:r>
              <a:rPr lang="en-US" dirty="0" err="1" smtClean="0"/>
              <a:t>adiabaticity</a:t>
            </a:r>
            <a:endParaRPr lang="en-US" dirty="0" smtClean="0"/>
          </a:p>
          <a:p>
            <a:r>
              <a:rPr lang="en-US" dirty="0" smtClean="0"/>
              <a:t>Message II: universality of decay cascade</a:t>
            </a:r>
          </a:p>
          <a:p>
            <a:r>
              <a:rPr lang="en-US" dirty="0" smtClean="0"/>
              <a:t>Outlook for metrological applications</a:t>
            </a:r>
            <a:endParaRPr lang="en-US" dirty="0"/>
          </a:p>
        </p:txBody>
      </p:sp>
      <p:pic>
        <p:nvPicPr>
          <p:cNvPr id="4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398780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(phenomenological)</a:t>
            </a:r>
          </a:p>
          <a:p>
            <a:r>
              <a:rPr lang="en-US" dirty="0" smtClean="0"/>
              <a:t>Message I: constructive non-</a:t>
            </a:r>
            <a:r>
              <a:rPr lang="en-US" dirty="0" err="1" smtClean="0"/>
              <a:t>adiabaticity</a:t>
            </a:r>
            <a:endParaRPr lang="en-US" dirty="0" smtClean="0"/>
          </a:p>
          <a:p>
            <a:r>
              <a:rPr lang="en-US" dirty="0" smtClean="0"/>
              <a:t>Message II: universality of decay cascade</a:t>
            </a:r>
          </a:p>
          <a:p>
            <a:r>
              <a:rPr lang="en-US" dirty="0" smtClean="0"/>
              <a:t>Outlook for metrological applications</a:t>
            </a:r>
            <a:endParaRPr lang="en-US" dirty="0"/>
          </a:p>
        </p:txBody>
      </p:sp>
      <p:pic>
        <p:nvPicPr>
          <p:cNvPr id="4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398780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ani3_kur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2692468" cy="202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838200" y="6096000"/>
            <a:ext cx="1766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100" dirty="0" smtClean="0"/>
              <a:t>Animation: A</a:t>
            </a:r>
            <a:r>
              <a:rPr lang="de-DE" sz="1100" dirty="0"/>
              <a:t>. Müller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4855698" y="5579122"/>
            <a:ext cx="1571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</a:t>
            </a:r>
            <a:r>
              <a:rPr lang="en-GB" dirty="0" smtClean="0">
                <a:solidFill>
                  <a:schemeClr val="bg1"/>
                </a:solidFill>
              </a:rPr>
              <a:t>uantum dot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55600" y="228600"/>
            <a:ext cx="4140200" cy="3004305"/>
            <a:chOff x="304800" y="457200"/>
            <a:chExt cx="4140200" cy="3004307"/>
          </a:xfrm>
        </p:grpSpPr>
        <p:pic>
          <p:nvPicPr>
            <p:cNvPr id="34" name="Picture 20" descr="090112_b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685800"/>
              <a:ext cx="4140200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8" name="Straight Connector 97"/>
            <p:cNvCxnSpPr/>
            <p:nvPr/>
          </p:nvCxnSpPr>
          <p:spPr>
            <a:xfrm rot="5400000" flipH="1" flipV="1">
              <a:off x="2400300" y="2705100"/>
              <a:ext cx="9906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3727940" y="1828800"/>
              <a:ext cx="5860" cy="1171138"/>
            </a:xfrm>
            <a:prstGeom prst="line">
              <a:avLst/>
            </a:prstGeom>
            <a:ln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590800" y="2695136"/>
              <a:ext cx="609600" cy="609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dirty="0" smtClean="0"/>
                <a:t>V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(t)</a:t>
              </a:r>
              <a:endParaRPr lang="en-US" sz="2000" baseline="30000" dirty="0"/>
            </a:p>
          </p:txBody>
        </p:sp>
        <p:cxnSp>
          <p:nvCxnSpPr>
            <p:cNvPr id="33" name="Straight Connector 32"/>
            <p:cNvCxnSpPr>
              <a:stCxn id="32" idx="6"/>
            </p:cNvCxnSpPr>
            <p:nvPr/>
          </p:nvCxnSpPr>
          <p:spPr>
            <a:xfrm>
              <a:off x="3200400" y="2999936"/>
              <a:ext cx="527540" cy="0"/>
            </a:xfrm>
            <a:prstGeom prst="line">
              <a:avLst/>
            </a:prstGeom>
            <a:ln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429000" y="2133600"/>
              <a:ext cx="609600" cy="609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00" y="457200"/>
              <a:ext cx="2514600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r>
                <a:rPr lang="en-US" dirty="0" smtClean="0"/>
                <a:t>(</a:t>
              </a:r>
              <a:r>
                <a:rPr lang="en-US" i="1" dirty="0" smtClean="0"/>
                <a:t>t</a:t>
              </a:r>
              <a:r>
                <a:rPr lang="en-US" dirty="0" smtClean="0"/>
                <a:t>) = V</a:t>
              </a:r>
              <a:r>
                <a:rPr lang="en-US" baseline="-25000" dirty="0" smtClean="0"/>
                <a:t>1</a:t>
              </a:r>
              <a:r>
                <a:rPr lang="en-US" baseline="30000" dirty="0" smtClean="0"/>
                <a:t>DC</a:t>
              </a:r>
              <a:r>
                <a:rPr lang="en-US" dirty="0" smtClean="0"/>
                <a:t> + V</a:t>
              </a:r>
              <a:r>
                <a:rPr lang="en-US" baseline="-25000" dirty="0" smtClean="0"/>
                <a:t>1</a:t>
              </a:r>
              <a:r>
                <a:rPr lang="en-US" baseline="30000" dirty="0" smtClean="0"/>
                <a:t>AC</a:t>
              </a:r>
              <a:r>
                <a:rPr lang="en-US" dirty="0" smtClean="0"/>
                <a:t> </a:t>
              </a:r>
              <a:r>
                <a:rPr lang="en-US" dirty="0" err="1" smtClean="0"/>
                <a:t>cos</a:t>
              </a:r>
              <a:r>
                <a:rPr lang="en-US" dirty="0" smtClean="0"/>
                <a:t> </a:t>
              </a:r>
              <a:r>
                <a:rPr lang="en-US" dirty="0" smtClean="0">
                  <a:sym typeface="Symbol"/>
                </a:rPr>
                <a:t></a:t>
              </a:r>
              <a:r>
                <a:rPr lang="en-US" i="1" dirty="0" smtClean="0">
                  <a:sym typeface="Symbol"/>
                </a:rPr>
                <a:t>t</a:t>
              </a:r>
              <a:endParaRPr lang="en-US" i="1" dirty="0"/>
            </a:p>
          </p:txBody>
        </p:sp>
        <p:grpSp>
          <p:nvGrpSpPr>
            <p:cNvPr id="3" name="Group 58"/>
            <p:cNvGrpSpPr/>
            <p:nvPr/>
          </p:nvGrpSpPr>
          <p:grpSpPr>
            <a:xfrm rot="16200000">
              <a:off x="3503016" y="3078323"/>
              <a:ext cx="461568" cy="304800"/>
              <a:chOff x="-2506662" y="4978399"/>
              <a:chExt cx="503238" cy="431800"/>
            </a:xfrm>
          </p:grpSpPr>
          <p:sp>
            <p:nvSpPr>
              <p:cNvPr id="74" name="Line 28"/>
              <p:cNvSpPr>
                <a:spLocks noChangeShapeType="1"/>
              </p:cNvSpPr>
              <p:nvPr/>
            </p:nvSpPr>
            <p:spPr bwMode="auto">
              <a:xfrm>
                <a:off x="-2362199" y="5194299"/>
                <a:ext cx="358775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9"/>
              <p:cNvSpPr>
                <a:spLocks noChangeShapeType="1"/>
              </p:cNvSpPr>
              <p:nvPr/>
            </p:nvSpPr>
            <p:spPr bwMode="auto">
              <a:xfrm>
                <a:off x="-2362199" y="4978399"/>
                <a:ext cx="0" cy="43180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0"/>
              <p:cNvSpPr>
                <a:spLocks noChangeShapeType="1"/>
              </p:cNvSpPr>
              <p:nvPr/>
            </p:nvSpPr>
            <p:spPr bwMode="auto">
              <a:xfrm>
                <a:off x="-2435224" y="5049837"/>
                <a:ext cx="0" cy="288925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-2506662" y="5121275"/>
                <a:ext cx="0" cy="14446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4855698" y="5579122"/>
            <a:ext cx="1571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</a:t>
            </a:r>
            <a:r>
              <a:rPr lang="en-GB" dirty="0" smtClean="0">
                <a:solidFill>
                  <a:schemeClr val="bg1"/>
                </a:solidFill>
              </a:rPr>
              <a:t>uantum dot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Line 46"/>
          <p:cNvSpPr>
            <a:spLocks noChangeShapeType="1"/>
          </p:cNvSpPr>
          <p:nvPr/>
        </p:nvSpPr>
        <p:spPr bwMode="auto">
          <a:xfrm>
            <a:off x="6074898" y="5948454"/>
            <a:ext cx="478253" cy="45234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978770" y="381000"/>
            <a:ext cx="2250830" cy="2228852"/>
            <a:chOff x="5978770" y="381000"/>
            <a:chExt cx="2250830" cy="2228852"/>
          </a:xfrm>
        </p:grpSpPr>
        <p:pic>
          <p:nvPicPr>
            <p:cNvPr id="23" name="Picture 4" descr="BK103_06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6019800" y="628652"/>
              <a:ext cx="2185280" cy="1684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019800" y="1848106"/>
              <a:ext cx="2209800" cy="728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44"/>
            <p:cNvSpPr>
              <a:spLocks noChangeArrowheads="1"/>
            </p:cNvSpPr>
            <p:nvPr/>
          </p:nvSpPr>
          <p:spPr bwMode="auto">
            <a:xfrm>
              <a:off x="6899030" y="1959472"/>
              <a:ext cx="128905" cy="19802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58"/>
            <p:cNvGrpSpPr/>
            <p:nvPr/>
          </p:nvGrpSpPr>
          <p:grpSpPr>
            <a:xfrm>
              <a:off x="6840563" y="481015"/>
              <a:ext cx="212700" cy="349452"/>
              <a:chOff x="6450037" y="1707948"/>
              <a:chExt cx="407963" cy="34945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6275311" y="1882674"/>
                <a:ext cx="34945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6683274" y="1882674"/>
                <a:ext cx="34945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50037" y="1981200"/>
                <a:ext cx="407963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78770" y="1842246"/>
              <a:ext cx="1765494" cy="767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6624637" y="381000"/>
              <a:ext cx="808446" cy="282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/>
                <a:t>~ 250 nm </a:t>
              </a:r>
              <a:endParaRPr lang="en-GB" sz="1200" dirty="0"/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667000"/>
            <a:ext cx="3645994" cy="385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4953000" y="2743200"/>
            <a:ext cx="4191000" cy="3505200"/>
            <a:chOff x="228600" y="3352800"/>
            <a:chExt cx="4191000" cy="3505200"/>
          </a:xfrm>
        </p:grpSpPr>
        <p:sp>
          <p:nvSpPr>
            <p:cNvPr id="44" name="Oval 43"/>
            <p:cNvSpPr/>
            <p:nvPr/>
          </p:nvSpPr>
          <p:spPr>
            <a:xfrm>
              <a:off x="914400" y="3352800"/>
              <a:ext cx="9144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r>
                <a:rPr lang="en-US" sz="2800" baseline="30000" dirty="0" smtClean="0"/>
                <a:t>DC</a:t>
              </a:r>
              <a:endParaRPr lang="en-US" sz="2800" baseline="30000" dirty="0"/>
            </a:p>
          </p:txBody>
        </p:sp>
        <p:grpSp>
          <p:nvGrpSpPr>
            <p:cNvPr id="45" name="Group 28"/>
            <p:cNvGrpSpPr/>
            <p:nvPr/>
          </p:nvGrpSpPr>
          <p:grpSpPr>
            <a:xfrm>
              <a:off x="228600" y="3733800"/>
              <a:ext cx="3733800" cy="3124200"/>
              <a:chOff x="228600" y="3321687"/>
              <a:chExt cx="4363328" cy="3536313"/>
            </a:xfrm>
          </p:grpSpPr>
          <p:grpSp>
            <p:nvGrpSpPr>
              <p:cNvPr id="47" name="Group 3"/>
              <p:cNvGrpSpPr/>
              <p:nvPr/>
            </p:nvGrpSpPr>
            <p:grpSpPr>
              <a:xfrm>
                <a:off x="228600" y="3392027"/>
                <a:ext cx="4197722" cy="3465973"/>
                <a:chOff x="2667000" y="1143000"/>
                <a:chExt cx="4197722" cy="3465973"/>
              </a:xfrm>
            </p:grpSpPr>
            <p:grpSp>
              <p:nvGrpSpPr>
                <p:cNvPr id="50" name="Group 16"/>
                <p:cNvGrpSpPr/>
                <p:nvPr/>
              </p:nvGrpSpPr>
              <p:grpSpPr>
                <a:xfrm>
                  <a:off x="2667000" y="1295400"/>
                  <a:ext cx="4152097" cy="3200400"/>
                  <a:chOff x="2667000" y="1295400"/>
                  <a:chExt cx="4152097" cy="3200400"/>
                </a:xfrm>
              </p:grpSpPr>
              <p:pic>
                <p:nvPicPr>
                  <p:cNvPr id="5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667000" y="1295400"/>
                    <a:ext cx="4152097" cy="3200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" name="Rectangle 8"/>
                  <p:cNvSpPr/>
                  <p:nvPr/>
                </p:nvSpPr>
                <p:spPr>
                  <a:xfrm>
                    <a:off x="2743200" y="2286000"/>
                    <a:ext cx="228600" cy="990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1" name="TextBox 5"/>
                <p:cNvSpPr txBox="1"/>
                <p:nvPr/>
              </p:nvSpPr>
              <p:spPr>
                <a:xfrm>
                  <a:off x="6434796" y="4301196"/>
                  <a:ext cx="4299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mV</a:t>
                  </a:r>
                  <a:endParaRPr lang="en-US" sz="1400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819400" y="1143000"/>
                  <a:ext cx="42992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mV</a:t>
                  </a:r>
                  <a:endParaRPr lang="en-US" sz="1400" dirty="0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858128" y="6530295"/>
                <a:ext cx="3733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stealt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-762000" y="4921887"/>
                <a:ext cx="3200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stealt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>
              <a:off x="3810000" y="57912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38600" y="4800600"/>
            <a:ext cx="928468" cy="838200"/>
            <a:chOff x="4038600" y="4800600"/>
            <a:chExt cx="928468" cy="838200"/>
          </a:xfrm>
        </p:grpSpPr>
        <p:cxnSp>
          <p:nvCxnSpPr>
            <p:cNvPr id="55" name="Straight Connector 54"/>
            <p:cNvCxnSpPr/>
            <p:nvPr/>
          </p:nvCxnSpPr>
          <p:spPr>
            <a:xfrm rot="5400000" flipH="1" flipV="1">
              <a:off x="4547968" y="52197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038600" y="4953000"/>
              <a:ext cx="9144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r>
                <a:rPr lang="en-US" sz="2800" baseline="30000" dirty="0" smtClean="0"/>
                <a:t>AC</a:t>
              </a:r>
              <a:endParaRPr lang="en-US" sz="2800" baseline="30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562600" y="3505200"/>
            <a:ext cx="1143000" cy="685800"/>
            <a:chOff x="5562600" y="3505200"/>
            <a:chExt cx="1143000" cy="685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715000" y="3505200"/>
              <a:ext cx="990600" cy="228600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arrow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2600" y="3581400"/>
              <a:ext cx="9144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i="1" dirty="0" smtClean="0">
                  <a:solidFill>
                    <a:schemeClr val="bg1"/>
                  </a:solidFill>
                </a:rPr>
                <a:t>f</a:t>
              </a:r>
              <a:endParaRPr lang="en-US" sz="2800" i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5590736" y="4842804"/>
            <a:ext cx="3124200" cy="53340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781800" y="6400800"/>
            <a:ext cx="2133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100" dirty="0" smtClean="0"/>
              <a:t>Data: F. Luckas (U.of Hannover)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6" grpId="0" animBg="1"/>
      <p:bldP spid="57" grpId="0"/>
      <p:bldP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(phenomenological)</a:t>
            </a:r>
          </a:p>
          <a:p>
            <a:r>
              <a:rPr lang="en-US" b="1" dirty="0" smtClean="0"/>
              <a:t>Message I: constructive non-</a:t>
            </a:r>
            <a:r>
              <a:rPr lang="en-US" b="1" dirty="0" err="1" smtClean="0"/>
              <a:t>adiabaticity</a:t>
            </a:r>
            <a:endParaRPr lang="en-US" b="1" dirty="0" smtClean="0"/>
          </a:p>
          <a:p>
            <a:r>
              <a:rPr lang="en-US" dirty="0" smtClean="0"/>
              <a:t>Message II: universality of decay cascade</a:t>
            </a:r>
          </a:p>
          <a:p>
            <a:r>
              <a:rPr lang="en-US" dirty="0" smtClean="0"/>
              <a:t>Outlook for metrological applications</a:t>
            </a:r>
            <a:endParaRPr lang="en-US" dirty="0"/>
          </a:p>
        </p:txBody>
      </p:sp>
      <p:pic>
        <p:nvPicPr>
          <p:cNvPr id="4" name="Picture 20" descr="090112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3987800"/>
            <a:ext cx="4140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96420"/>
            <a:ext cx="4124726" cy="22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Double-barrier quantum dot</a:t>
            </a:r>
            <a:endParaRPr lang="en-US" dirty="0"/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2336409" y="1447800"/>
            <a:ext cx="808446" cy="2822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~ 250 nm </a:t>
            </a:r>
            <a:endParaRPr lang="en-GB" sz="1400" dirty="0"/>
          </a:p>
        </p:txBody>
      </p:sp>
      <p:grpSp>
        <p:nvGrpSpPr>
          <p:cNvPr id="3" name="Group 57"/>
          <p:cNvGrpSpPr/>
          <p:nvPr/>
        </p:nvGrpSpPr>
        <p:grpSpPr>
          <a:xfrm>
            <a:off x="228600" y="1817637"/>
            <a:ext cx="4419600" cy="3334355"/>
            <a:chOff x="152400" y="1774825"/>
            <a:chExt cx="4953000" cy="3635375"/>
          </a:xfrm>
        </p:grpSpPr>
        <p:pic>
          <p:nvPicPr>
            <p:cNvPr id="15" name="Picture 4" descr="BK103_06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288925" y="1774825"/>
              <a:ext cx="4752975" cy="356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152400" y="4419600"/>
              <a:ext cx="4953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432582" y="2845608"/>
            <a:ext cx="1291883" cy="4798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</a:rPr>
              <a:t>Source</a:t>
            </a:r>
            <a:endParaRPr lang="de-DE" sz="2000" b="1" baseline="-25000" dirty="0">
              <a:solidFill>
                <a:srgbClr val="FFFF00"/>
              </a:solidFill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2948354" y="3055277"/>
            <a:ext cx="543951" cy="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44"/>
          <p:cNvSpPr>
            <a:spLocks noChangeArrowheads="1"/>
          </p:cNvSpPr>
          <p:nvPr/>
        </p:nvSpPr>
        <p:spPr bwMode="auto">
          <a:xfrm>
            <a:off x="2051685" y="2938795"/>
            <a:ext cx="128905" cy="1980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5"/>
          <p:cNvSpPr txBox="1">
            <a:spLocks noChangeArrowheads="1"/>
          </p:cNvSpPr>
          <p:nvPr/>
        </p:nvSpPr>
        <p:spPr bwMode="auto">
          <a:xfrm>
            <a:off x="500575" y="2006923"/>
            <a:ext cx="1099556" cy="64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Q</a:t>
            </a:r>
            <a:r>
              <a:rPr lang="en-GB" sz="2000" dirty="0" smtClean="0">
                <a:solidFill>
                  <a:schemeClr val="bg1"/>
                </a:solidFill>
              </a:rPr>
              <a:t>uantum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dot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>
            <a:off x="1344832" y="2410250"/>
            <a:ext cx="706853" cy="52854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2880360" y="3334841"/>
            <a:ext cx="1529612" cy="423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Current  </a:t>
            </a:r>
            <a:r>
              <a:rPr lang="de-DE" sz="2400" b="1" i="1" dirty="0" smtClean="0">
                <a:solidFill>
                  <a:srgbClr val="FF0000"/>
                </a:solidFill>
              </a:rPr>
              <a:t>I</a:t>
            </a:r>
            <a:endParaRPr lang="de-DE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560298" y="2845609"/>
            <a:ext cx="108790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FFFF00"/>
                </a:solidFill>
              </a:rPr>
              <a:t>Drain</a:t>
            </a:r>
            <a:endParaRPr lang="de-DE" sz="2000" b="1" baseline="-25000" dirty="0">
              <a:solidFill>
                <a:srgbClr val="FFFF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1753720" y="1622526"/>
            <a:ext cx="3494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2161683" y="1622526"/>
            <a:ext cx="3494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8446" y="1517690"/>
            <a:ext cx="407963" cy="0"/>
          </a:xfrm>
          <a:prstGeom prst="line">
            <a:avLst/>
          </a:prstGeom>
          <a:ln w="190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7"/>
          <p:cNvGrpSpPr/>
          <p:nvPr/>
        </p:nvGrpSpPr>
        <p:grpSpPr>
          <a:xfrm>
            <a:off x="1600200" y="4114800"/>
            <a:ext cx="1219200" cy="1833168"/>
            <a:chOff x="1828800" y="4114800"/>
            <a:chExt cx="1219200" cy="1833168"/>
          </a:xfrm>
        </p:grpSpPr>
        <p:grpSp>
          <p:nvGrpSpPr>
            <p:cNvPr id="5" name="Group 58"/>
            <p:cNvGrpSpPr/>
            <p:nvPr/>
          </p:nvGrpSpPr>
          <p:grpSpPr>
            <a:xfrm rot="16200000">
              <a:off x="2664816" y="5564784"/>
              <a:ext cx="461568" cy="304800"/>
              <a:chOff x="-2506662" y="4978399"/>
              <a:chExt cx="503238" cy="431800"/>
            </a:xfrm>
          </p:grpSpPr>
          <p:sp>
            <p:nvSpPr>
              <p:cNvPr id="74" name="Line 28"/>
              <p:cNvSpPr>
                <a:spLocks noChangeShapeType="1"/>
              </p:cNvSpPr>
              <p:nvPr/>
            </p:nvSpPr>
            <p:spPr bwMode="auto">
              <a:xfrm>
                <a:off x="-2362199" y="5194299"/>
                <a:ext cx="358775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9"/>
              <p:cNvSpPr>
                <a:spLocks noChangeShapeType="1"/>
              </p:cNvSpPr>
              <p:nvPr/>
            </p:nvSpPr>
            <p:spPr bwMode="auto">
              <a:xfrm>
                <a:off x="-2362199" y="4978399"/>
                <a:ext cx="0" cy="43180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0"/>
              <p:cNvSpPr>
                <a:spLocks noChangeShapeType="1"/>
              </p:cNvSpPr>
              <p:nvPr/>
            </p:nvSpPr>
            <p:spPr bwMode="auto">
              <a:xfrm>
                <a:off x="-2435225" y="5049838"/>
                <a:ext cx="0" cy="288925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-2506662" y="5121275"/>
                <a:ext cx="0" cy="144463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2209800" y="4419600"/>
              <a:ext cx="609600" cy="609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638300" y="4610100"/>
              <a:ext cx="9906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828800" y="5105400"/>
              <a:ext cx="609600" cy="609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362200" y="4267200"/>
              <a:ext cx="3048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057400" y="4953000"/>
              <a:ext cx="16764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9" idx="6"/>
            </p:cNvCxnSpPr>
            <p:nvPr/>
          </p:nvCxnSpPr>
          <p:spPr>
            <a:xfrm>
              <a:off x="2438400" y="5410200"/>
              <a:ext cx="457200" cy="0"/>
            </a:xfrm>
            <a:prstGeom prst="line">
              <a:avLst/>
            </a:prstGeom>
            <a:ln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514600" y="5181600"/>
              <a:ext cx="381000" cy="0"/>
            </a:xfrm>
            <a:prstGeom prst="line">
              <a:avLst/>
            </a:prstGeom>
            <a:ln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7" idx="4"/>
            </p:cNvCxnSpPr>
            <p:nvPr/>
          </p:nvCxnSpPr>
          <p:spPr>
            <a:xfrm rot="5400000">
              <a:off x="2438400" y="5105400"/>
              <a:ext cx="152400" cy="0"/>
            </a:xfrm>
            <a:prstGeom prst="line">
              <a:avLst/>
            </a:prstGeom>
            <a:ln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64" y="5105400"/>
            <a:ext cx="2252136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/>
          <p:nvPr/>
        </p:nvGrpSpPr>
        <p:grpSpPr>
          <a:xfrm>
            <a:off x="4800600" y="1840935"/>
            <a:ext cx="4419600" cy="2426265"/>
            <a:chOff x="4800600" y="1840935"/>
            <a:chExt cx="4419600" cy="24262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1840935"/>
              <a:ext cx="4273060" cy="240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620000" y="4114800"/>
              <a:ext cx="160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96420"/>
            <a:ext cx="4124726" cy="22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stability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7315200" cy="1752600"/>
          </a:xfrm>
        </p:spPr>
        <p:txBody>
          <a:bodyPr/>
          <a:lstStyle/>
          <a:p>
            <a:r>
              <a:rPr lang="en-US" dirty="0" smtClean="0"/>
              <a:t>Coulomb blockade</a:t>
            </a:r>
            <a:br>
              <a:rPr lang="en-US" dirty="0" smtClean="0"/>
            </a:br>
            <a:r>
              <a:rPr lang="en-US" dirty="0" smtClean="0"/>
              <a:t>for </a:t>
            </a:r>
          </a:p>
          <a:p>
            <a:r>
              <a:rPr lang="en-US" dirty="0" smtClean="0"/>
              <a:t>Resonance lines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745" y="5059452"/>
            <a:ext cx="20712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813" y="4495800"/>
            <a:ext cx="1905000" cy="5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9"/>
          <p:cNvGrpSpPr/>
          <p:nvPr/>
        </p:nvGrpSpPr>
        <p:grpSpPr>
          <a:xfrm>
            <a:off x="304800" y="1524000"/>
            <a:ext cx="4191000" cy="3352800"/>
            <a:chOff x="304800" y="1524000"/>
            <a:chExt cx="4191000" cy="3352800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-267494" y="3009900"/>
              <a:ext cx="25153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90600" y="4267200"/>
              <a:ext cx="28956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475936" y="1967132"/>
              <a:ext cx="2209800" cy="1905000"/>
            </a:xfrm>
            <a:custGeom>
              <a:avLst/>
              <a:gdLst>
                <a:gd name="connsiteX0" fmla="*/ 0 w 1983544"/>
                <a:gd name="connsiteY0" fmla="*/ 0 h 1828800"/>
                <a:gd name="connsiteX1" fmla="*/ 745587 w 1983544"/>
                <a:gd name="connsiteY1" fmla="*/ 1026942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720969 w 1983544"/>
                <a:gd name="connsiteY1" fmla="*/ 10245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544" h="1828800">
                  <a:moveTo>
                    <a:pt x="0" y="0"/>
                  </a:moveTo>
                  <a:cubicBezTo>
                    <a:pt x="207498" y="361071"/>
                    <a:pt x="542778" y="795997"/>
                    <a:pt x="873369" y="1100797"/>
                  </a:cubicBezTo>
                  <a:cubicBezTo>
                    <a:pt x="1203960" y="1405597"/>
                    <a:pt x="1779562" y="1697502"/>
                    <a:pt x="1983544" y="18288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19200" y="2667000"/>
              <a:ext cx="1752600" cy="1524000"/>
            </a:xfrm>
            <a:custGeom>
              <a:avLst/>
              <a:gdLst>
                <a:gd name="connsiteX0" fmla="*/ 0 w 1983544"/>
                <a:gd name="connsiteY0" fmla="*/ 0 h 1828800"/>
                <a:gd name="connsiteX1" fmla="*/ 745587 w 1983544"/>
                <a:gd name="connsiteY1" fmla="*/ 1026942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720969 w 1983544"/>
                <a:gd name="connsiteY1" fmla="*/ 10245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544" h="1828800">
                  <a:moveTo>
                    <a:pt x="0" y="0"/>
                  </a:moveTo>
                  <a:cubicBezTo>
                    <a:pt x="207498" y="361071"/>
                    <a:pt x="542778" y="795997"/>
                    <a:pt x="873369" y="1100797"/>
                  </a:cubicBezTo>
                  <a:cubicBezTo>
                    <a:pt x="1203960" y="1405597"/>
                    <a:pt x="1779562" y="1697502"/>
                    <a:pt x="1983544" y="18288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99604" y="1828800"/>
              <a:ext cx="1524000" cy="1371600"/>
            </a:xfrm>
            <a:custGeom>
              <a:avLst/>
              <a:gdLst>
                <a:gd name="connsiteX0" fmla="*/ 0 w 1983544"/>
                <a:gd name="connsiteY0" fmla="*/ 0 h 1828800"/>
                <a:gd name="connsiteX1" fmla="*/ 745587 w 1983544"/>
                <a:gd name="connsiteY1" fmla="*/ 1026942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720969 w 1983544"/>
                <a:gd name="connsiteY1" fmla="*/ 1024597 h 1828800"/>
                <a:gd name="connsiteX2" fmla="*/ 1983544 w 1983544"/>
                <a:gd name="connsiteY2" fmla="*/ 1828800 h 1828800"/>
                <a:gd name="connsiteX0" fmla="*/ 0 w 1983544"/>
                <a:gd name="connsiteY0" fmla="*/ 0 h 1828800"/>
                <a:gd name="connsiteX1" fmla="*/ 873369 w 1983544"/>
                <a:gd name="connsiteY1" fmla="*/ 1100797 h 1828800"/>
                <a:gd name="connsiteX2" fmla="*/ 1983544 w 1983544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544" h="1828800">
                  <a:moveTo>
                    <a:pt x="0" y="0"/>
                  </a:moveTo>
                  <a:cubicBezTo>
                    <a:pt x="207498" y="361071"/>
                    <a:pt x="542778" y="795997"/>
                    <a:pt x="873369" y="1100797"/>
                  </a:cubicBezTo>
                  <a:cubicBezTo>
                    <a:pt x="1203960" y="1405597"/>
                    <a:pt x="1779562" y="1697502"/>
                    <a:pt x="1983544" y="18288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990600" y="1981200"/>
              <a:ext cx="2438400" cy="228600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04800" y="16764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276600" y="4267200"/>
              <a:ext cx="609600" cy="60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956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6804" y="3472022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38670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66868" y="1572064"/>
              <a:ext cx="1128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Bottom </a:t>
              </a:r>
              <a:br>
                <a:rPr lang="en-US" sz="2000" dirty="0" smtClean="0"/>
              </a:br>
              <a:r>
                <a:rPr lang="en-US" sz="2000" dirty="0" smtClean="0"/>
                <a:t>energy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4200" y="24384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271711" y="294842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791138" y="3390462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57916" y="2553138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362200" y="1524000"/>
              <a:ext cx="838200" cy="381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Left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505200" y="2514600"/>
              <a:ext cx="838200" cy="381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Right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32" name="Picture 61" descr="couldot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419600"/>
            <a:ext cx="3733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rot="5400000" flipH="1" flipV="1">
            <a:off x="-267494" y="3009900"/>
            <a:ext cx="25153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90600" y="4267200"/>
            <a:ext cx="28956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475936" y="1967132"/>
            <a:ext cx="2209800" cy="1905000"/>
          </a:xfrm>
          <a:custGeom>
            <a:avLst/>
            <a:gdLst>
              <a:gd name="connsiteX0" fmla="*/ 0 w 1983544"/>
              <a:gd name="connsiteY0" fmla="*/ 0 h 1828800"/>
              <a:gd name="connsiteX1" fmla="*/ 745587 w 1983544"/>
              <a:gd name="connsiteY1" fmla="*/ 1026942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720969 w 1983544"/>
              <a:gd name="connsiteY1" fmla="*/ 10245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544" h="1828800">
                <a:moveTo>
                  <a:pt x="0" y="0"/>
                </a:moveTo>
                <a:cubicBezTo>
                  <a:pt x="207498" y="361071"/>
                  <a:pt x="542778" y="795997"/>
                  <a:pt x="873369" y="1100797"/>
                </a:cubicBezTo>
                <a:cubicBezTo>
                  <a:pt x="1203960" y="1405597"/>
                  <a:pt x="1779562" y="1697502"/>
                  <a:pt x="1983544" y="1828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219200" y="2667000"/>
            <a:ext cx="1752600" cy="1524000"/>
          </a:xfrm>
          <a:custGeom>
            <a:avLst/>
            <a:gdLst>
              <a:gd name="connsiteX0" fmla="*/ 0 w 1983544"/>
              <a:gd name="connsiteY0" fmla="*/ 0 h 1828800"/>
              <a:gd name="connsiteX1" fmla="*/ 745587 w 1983544"/>
              <a:gd name="connsiteY1" fmla="*/ 1026942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720969 w 1983544"/>
              <a:gd name="connsiteY1" fmla="*/ 10245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544" h="1828800">
                <a:moveTo>
                  <a:pt x="0" y="0"/>
                </a:moveTo>
                <a:cubicBezTo>
                  <a:pt x="207498" y="361071"/>
                  <a:pt x="542778" y="795997"/>
                  <a:pt x="873369" y="1100797"/>
                </a:cubicBezTo>
                <a:cubicBezTo>
                  <a:pt x="1203960" y="1405597"/>
                  <a:pt x="1779562" y="1697502"/>
                  <a:pt x="1983544" y="1828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099604" y="1828800"/>
            <a:ext cx="1524000" cy="1371600"/>
          </a:xfrm>
          <a:custGeom>
            <a:avLst/>
            <a:gdLst>
              <a:gd name="connsiteX0" fmla="*/ 0 w 1983544"/>
              <a:gd name="connsiteY0" fmla="*/ 0 h 1828800"/>
              <a:gd name="connsiteX1" fmla="*/ 745587 w 1983544"/>
              <a:gd name="connsiteY1" fmla="*/ 1026942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720969 w 1983544"/>
              <a:gd name="connsiteY1" fmla="*/ 1024597 h 1828800"/>
              <a:gd name="connsiteX2" fmla="*/ 1983544 w 1983544"/>
              <a:gd name="connsiteY2" fmla="*/ 1828800 h 1828800"/>
              <a:gd name="connsiteX0" fmla="*/ 0 w 1983544"/>
              <a:gd name="connsiteY0" fmla="*/ 0 h 1828800"/>
              <a:gd name="connsiteX1" fmla="*/ 873369 w 1983544"/>
              <a:gd name="connsiteY1" fmla="*/ 1100797 h 1828800"/>
              <a:gd name="connsiteX2" fmla="*/ 1983544 w 1983544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544" h="1828800">
                <a:moveTo>
                  <a:pt x="0" y="0"/>
                </a:moveTo>
                <a:cubicBezTo>
                  <a:pt x="207498" y="361071"/>
                  <a:pt x="542778" y="795997"/>
                  <a:pt x="873369" y="1100797"/>
                </a:cubicBezTo>
                <a:cubicBezTo>
                  <a:pt x="1203960" y="1405597"/>
                  <a:pt x="1779562" y="1697502"/>
                  <a:pt x="1983544" y="18288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90600" y="1981200"/>
            <a:ext cx="2438400" cy="22860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04800" y="16764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95600" y="2971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556804" y="3472022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1447800" y="3867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366868" y="1572064"/>
            <a:ext cx="112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Bottom </a:t>
            </a:r>
            <a:br>
              <a:rPr lang="en-US" sz="2000" dirty="0" smtClean="0"/>
            </a:br>
            <a:r>
              <a:rPr lang="en-US" sz="2000" dirty="0" smtClean="0"/>
              <a:t>energy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3124200" y="2438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2271711" y="294842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791138" y="3390462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657916" y="255313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2362200" y="1524000"/>
            <a:ext cx="838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Left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505200" y="2514600"/>
            <a:ext cx="838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Right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Adiabatic paradigm for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34289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Stay close to equilibrium</a:t>
            </a:r>
          </a:p>
          <a:p>
            <a:r>
              <a:rPr lang="en-US" sz="2800" dirty="0" smtClean="0"/>
              <a:t>Well-established </a:t>
            </a:r>
            <a:br>
              <a:rPr lang="en-US" sz="2800" dirty="0" smtClean="0"/>
            </a:br>
            <a:r>
              <a:rPr lang="en-US" sz="2800" dirty="0" smtClean="0"/>
              <a:t>SET technology</a:t>
            </a:r>
          </a:p>
          <a:p>
            <a:r>
              <a:rPr lang="en-US" sz="2800" dirty="0" smtClean="0"/>
              <a:t>At least </a:t>
            </a:r>
            <a:r>
              <a:rPr lang="en-US" sz="2800" b="1" dirty="0" smtClean="0"/>
              <a:t>two </a:t>
            </a:r>
            <a:br>
              <a:rPr lang="en-US" sz="2800" b="1" dirty="0" smtClean="0"/>
            </a:br>
            <a:r>
              <a:rPr lang="en-US" sz="2800" dirty="0" smtClean="0"/>
              <a:t>phase-shifted parameters</a:t>
            </a:r>
          </a:p>
          <a:p>
            <a:r>
              <a:rPr lang="en-US" sz="2800" dirty="0" smtClean="0"/>
              <a:t>Increasing frequency </a:t>
            </a:r>
            <a:r>
              <a:rPr lang="en-US" sz="2800" b="1" dirty="0" smtClean="0"/>
              <a:t>increases</a:t>
            </a:r>
            <a:r>
              <a:rPr lang="en-US" sz="2800" dirty="0" smtClean="0"/>
              <a:t> error rate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76600" y="42672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grpSp>
        <p:nvGrpSpPr>
          <p:cNvPr id="4" name="Group 91"/>
          <p:cNvGrpSpPr/>
          <p:nvPr/>
        </p:nvGrpSpPr>
        <p:grpSpPr>
          <a:xfrm>
            <a:off x="1249500" y="3060679"/>
            <a:ext cx="1243657" cy="805805"/>
            <a:chOff x="1249500" y="3060679"/>
            <a:chExt cx="1243657" cy="805805"/>
          </a:xfrm>
        </p:grpSpPr>
        <p:sp>
          <p:nvSpPr>
            <p:cNvPr id="19" name="Oval 18"/>
            <p:cNvSpPr/>
            <p:nvPr/>
          </p:nvSpPr>
          <p:spPr>
            <a:xfrm rot="18811739">
              <a:off x="1468426" y="2841753"/>
              <a:ext cx="805805" cy="1243657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6200000" flipV="1">
              <a:off x="1363268" y="3487342"/>
              <a:ext cx="97630" cy="47623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270522" y="3370660"/>
              <a:ext cx="95254" cy="5000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219200" y="2895600"/>
            <a:ext cx="457200" cy="221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200" dirty="0" smtClean="0"/>
              <a:t>LOAD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133600" y="3817001"/>
            <a:ext cx="609600" cy="221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200" dirty="0" smtClean="0"/>
              <a:t>UNLOAD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5334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 of charge carrier type: </a:t>
            </a:r>
            <a:r>
              <a:rPr lang="en-US" dirty="0" err="1" smtClean="0"/>
              <a:t>Buitelaar</a:t>
            </a:r>
            <a:r>
              <a:rPr lang="en-US" dirty="0" smtClean="0"/>
              <a:t>, VK et al, </a:t>
            </a:r>
            <a:r>
              <a:rPr lang="en-US" dirty="0"/>
              <a:t> </a:t>
            </a:r>
            <a:r>
              <a:rPr lang="en-US" i="1" dirty="0"/>
              <a:t>Phys. Rev. </a:t>
            </a:r>
            <a:r>
              <a:rPr lang="en-US" i="1" dirty="0" err="1"/>
              <a:t>Lett</a:t>
            </a:r>
            <a:r>
              <a:rPr lang="en-US" dirty="0"/>
              <a:t>. </a:t>
            </a:r>
            <a:r>
              <a:rPr lang="en-US" b="1" dirty="0"/>
              <a:t>101</a:t>
            </a:r>
            <a:r>
              <a:rPr lang="en-US" dirty="0"/>
              <a:t>, 126803 (2008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33400" y="510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 quantized pump: </a:t>
            </a:r>
            <a:r>
              <a:rPr lang="en-US" dirty="0" err="1" smtClean="0"/>
              <a:t>Pothier</a:t>
            </a:r>
            <a:r>
              <a:rPr lang="en-US" dirty="0" smtClean="0"/>
              <a:t> et al, </a:t>
            </a:r>
            <a:r>
              <a:rPr lang="en-US" i="1" dirty="0" err="1" smtClean="0"/>
              <a:t>Eur.Phys.Lett</a:t>
            </a:r>
            <a:r>
              <a:rPr lang="en-US" i="1" dirty="0" smtClean="0"/>
              <a:t>.</a:t>
            </a:r>
            <a:r>
              <a:rPr lang="en-US" dirty="0" smtClean="0"/>
              <a:t>, </a:t>
            </a:r>
            <a:r>
              <a:rPr lang="en-US" b="1" dirty="0" smtClean="0"/>
              <a:t>17</a:t>
            </a:r>
            <a:r>
              <a:rPr lang="en-US" dirty="0" smtClean="0"/>
              <a:t>, 249 (1992)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5486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“Electron counting capacitance standard”, Keller et al, </a:t>
            </a:r>
            <a:r>
              <a:rPr lang="en-US" i="1" dirty="0" smtClean="0"/>
              <a:t>Science </a:t>
            </a:r>
            <a:r>
              <a:rPr lang="en-US" b="1" dirty="0" smtClean="0"/>
              <a:t>285</a:t>
            </a:r>
            <a:r>
              <a:rPr lang="en-US" dirty="0" smtClean="0"/>
              <a:t>, 1706 (1999)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" grpId="0" animBg="1"/>
      <p:bldP spid="54" grpId="0" animBg="1"/>
      <p:bldP spid="95" grpId="0"/>
      <p:bldP spid="96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631</Words>
  <Application>Microsoft Office PowerPoint</Application>
  <PresentationFormat>On-screen Show (4:3)</PresentationFormat>
  <Paragraphs>189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 Single-gate non-adiabatic  quantized charge pumps</vt:lpstr>
      <vt:lpstr>Single-gate pumps in metrology context</vt:lpstr>
      <vt:lpstr>Outline</vt:lpstr>
      <vt:lpstr>Outline</vt:lpstr>
      <vt:lpstr>Slide 5</vt:lpstr>
      <vt:lpstr>Outline</vt:lpstr>
      <vt:lpstr>Double-barrier quantum dot</vt:lpstr>
      <vt:lpstr>Charge stability diagram</vt:lpstr>
      <vt:lpstr>Adiabatic paradigm for pumps</vt:lpstr>
      <vt:lpstr>Adiabatic vs single-gate pumping</vt:lpstr>
      <vt:lpstr>Outline</vt:lpstr>
      <vt:lpstr>Universal limit: decay cascade regime</vt:lpstr>
      <vt:lpstr>Slide 13</vt:lpstr>
      <vt:lpstr>1-step line shape</vt:lpstr>
      <vt:lpstr>Universal shape in rescaled coordinates</vt:lpstr>
      <vt:lpstr>Single-step fitting</vt:lpstr>
      <vt:lpstr>Many-step line shape</vt:lpstr>
      <vt:lpstr>Two-step fitting</vt:lpstr>
      <vt:lpstr>Universality of the decay cascade</vt:lpstr>
      <vt:lpstr>Outline</vt:lpstr>
      <vt:lpstr>Traceable measurement (NPL)</vt:lpstr>
      <vt:lpstr>Outlook for metrological applications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Single-gate non-adiabatic  quantized charge pumps</dc:title>
  <dc:creator>Slava Kashcheyevs</dc:creator>
  <cp:keywords>Quantum pumps;Kashcheyevs;current standard;metrology</cp:keywords>
  <cp:lastModifiedBy>Slava</cp:lastModifiedBy>
  <cp:revision>79</cp:revision>
  <dcterms:created xsi:type="dcterms:W3CDTF">2011-05-11T18:49:22Z</dcterms:created>
  <dcterms:modified xsi:type="dcterms:W3CDTF">2011-05-14T07:28:53Z</dcterms:modified>
</cp:coreProperties>
</file>